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256" r:id="rId5"/>
    <p:sldId id="260" r:id="rId6"/>
    <p:sldId id="264" r:id="rId7"/>
    <p:sldId id="273" r:id="rId8"/>
    <p:sldId id="262" r:id="rId9"/>
    <p:sldId id="359" r:id="rId10"/>
    <p:sldId id="358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14" r:id="rId20"/>
    <p:sldId id="315" r:id="rId21"/>
    <p:sldId id="316" r:id="rId22"/>
    <p:sldId id="317" r:id="rId23"/>
    <p:sldId id="318" r:id="rId24"/>
    <p:sldId id="349" r:id="rId25"/>
    <p:sldId id="350" r:id="rId26"/>
    <p:sldId id="351" r:id="rId27"/>
    <p:sldId id="352" r:id="rId28"/>
    <p:sldId id="353" r:id="rId29"/>
    <p:sldId id="354" r:id="rId30"/>
    <p:sldId id="307" r:id="rId31"/>
    <p:sldId id="319" r:id="rId32"/>
    <p:sldId id="321" r:id="rId33"/>
    <p:sldId id="322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347" r:id="rId44"/>
    <p:sldId id="348" r:id="rId45"/>
    <p:sldId id="355" r:id="rId46"/>
    <p:sldId id="356" r:id="rId47"/>
    <p:sldId id="357" r:id="rId48"/>
    <p:sldId id="279" r:id="rId49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595959"/>
    <a:srgbClr val="88818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2838BEF-8BB2-4498-84A7-C5851F593DF1}"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3561" autoAdjust="0"/>
    <p:restoredTop sz="99650" autoAdjust="0"/>
  </p:normalViewPr>
  <p:slideViewPr>
    <p:cSldViewPr snapToGrid="0">
      <p:cViewPr varScale="1">
        <p:scale>
          <a:sx n="88" d="100"/>
          <a:sy n="88" d="100"/>
        </p:scale>
        <p:origin x="-62" y="-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9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4189A53-E82A-40E7-A0ED-F7BD28C9FB66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2019년 10월 23일</a:t>
            </a:fld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ZA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‹#›</a:t>
            </a:fld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838981C-615E-4757-9A5C-942E3CF09C96}" type="datetime4">
              <a:rPr lang="ko-KR" altLang="en-US" smtClean="0"/>
              <a:pPr/>
              <a:t>2019년 10월 23일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ZA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  <a:endParaRPr lang="ko-KR" altLang="en-ZA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2818732-FA64-4F57-8EE6-57AA70E1F1E0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3630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2818732-FA64-4F57-8EE6-57AA70E1F1E0}" type="slidenum">
              <a:rPr lang="en-ZA" altLang="ko-KR" smtClean="0"/>
              <a:pPr rtl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99073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24533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24533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24533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24533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24533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24533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03426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03426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03426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0342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362040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03426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03426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03426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03426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03426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03426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03426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03426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034266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03426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719876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034266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034266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034266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034266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034266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543322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034266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034266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034266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03426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231961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034266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717324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717324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717324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717324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842609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1865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19320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19320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83879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83879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="" xmlns:a16="http://schemas.microsoft.com/office/drawing/2014/main" id="{171E5E3D-6A1C-49BA-9E11-FC053AD818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784058"/>
          </a:xfrm>
          <a:solidFill>
            <a:schemeClr val="bg1">
              <a:lumMod val="95000"/>
            </a:schemeClr>
          </a:solidFill>
        </p:spPr>
        <p:txBody>
          <a:bodyPr tIns="1116000" rIns="0" rtlCol="0" anchor="t"/>
          <a:lstStyle>
            <a:lvl1pPr marL="0" indent="0" algn="ctr">
              <a:buNone/>
              <a:defRPr/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000" y="3163899"/>
            <a:ext cx="4860000" cy="1800000"/>
          </a:xfrm>
          <a:solidFill>
            <a:schemeClr val="bg1"/>
          </a:solidFill>
          <a:ln>
            <a:noFill/>
          </a:ln>
        </p:spPr>
        <p:txBody>
          <a:bodyPr lIns="180000" tIns="72000" rIns="180000" bIns="72000" rtlCol="0" anchor="ctr"/>
          <a:lstStyle>
            <a:lvl1pPr algn="l"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표지 제목 </a:t>
            </a:r>
            <a:r>
              <a:rPr lang="en-US" altLang="ko-KR" noProof="0" dirty="0"/>
              <a:t>1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00" y="5119698"/>
            <a:ext cx="4860000" cy="836602"/>
          </a:xfrm>
          <a:solidFill>
            <a:schemeClr val="bg1"/>
          </a:solidFill>
        </p:spPr>
        <p:txBody>
          <a:bodyPr lIns="180000" tIns="72000" rIns="180000" bIns="72000" rtlCol="0" anchor="ctr"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114E411-DCD8-47C4-8385-C03FBB18B180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D5BF3746-E60B-4321-998E-07F04440CEAC}"/>
              </a:ext>
            </a:extLst>
          </p:cNvPr>
          <p:cNvSpPr/>
          <p:nvPr userDrawn="1"/>
        </p:nvSpPr>
        <p:spPr>
          <a:xfrm>
            <a:off x="0" y="6780458"/>
            <a:ext cx="12204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A5F0423-B6EE-42FD-9306-5E965142C6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 rtl="0"/>
              <a:t>‹#›</a:t>
            </a:fld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BCE01B6-FB5C-471B-B95B-DB3DC8A0E4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9" name="제목 8">
            <a:extLst>
              <a:ext uri="{FF2B5EF4-FFF2-40B4-BE49-F238E27FC236}">
                <a16:creationId xmlns="" xmlns:a16="http://schemas.microsoft.com/office/drawing/2014/main" id="{5CA0D6D2-4DA0-4AEE-95C1-E8BDD0515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xmlns="" val="173450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 rtl="0"/>
              <a:t>‹#›</a:t>
            </a:fld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xmlns="" val="891552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 rtl="0"/>
              <a:t>‹#›</a:t>
            </a:fld>
            <a:endParaRPr lang="ko-KR" altLang="en-US" noProof="0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="" xmlns:a16="http://schemas.microsoft.com/office/drawing/2014/main" id="{AF8E62C6-0CCA-4909-AE69-A32ED6AC06B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1423F09E-5021-4E1D-A4A8-174F779F2749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1790100" y="2701131"/>
            <a:ext cx="3546675" cy="282813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9" name="내용 개체 틀 3">
            <a:extLst>
              <a:ext uri="{FF2B5EF4-FFF2-40B4-BE49-F238E27FC236}">
                <a16:creationId xmlns="" xmlns:a16="http://schemas.microsoft.com/office/drawing/2014/main" id="{F7C3D0F0-8880-4132-9B6F-33B2D7437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58100" y="2701131"/>
            <a:ext cx="3546675" cy="2828138"/>
          </a:xfrm>
        </p:spPr>
        <p:txBody>
          <a:bodyPr rtlCol="0"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="" xmlns:a16="http://schemas.microsoft.com/office/drawing/2014/main" id="{9CBDEF46-1F51-42D2-A43C-36A28ECB34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3554451" cy="735800"/>
          </a:xfrm>
          <a:noFill/>
        </p:spPr>
        <p:txBody>
          <a:bodyPr rtlCol="0"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맑은 고딕 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="" xmlns:a16="http://schemas.microsoft.com/office/drawing/2014/main" id="{9CA11096-D31C-4BD0-AFF9-7575C5E8E5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3538517" cy="735749"/>
          </a:xfrm>
        </p:spPr>
        <p:txBody>
          <a:bodyPr rtlCol="0" anchor="t"/>
          <a:lstStyle>
            <a:lvl1pPr marL="0" indent="0">
              <a:buNone/>
              <a:defRPr sz="5400">
                <a:solidFill>
                  <a:schemeClr val="accent1">
                    <a:lumMod val="50000"/>
                  </a:schemeClr>
                </a:solidFill>
                <a:latin typeface="맑은 고딕 "/>
              </a:defRPr>
            </a:lvl1pPr>
          </a:lstStyle>
          <a:p>
            <a:pPr lvl="0" rtl="0"/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4" name="그림 개체 틀 3">
            <a:extLst>
              <a:ext uri="{FF2B5EF4-FFF2-40B4-BE49-F238E27FC236}">
                <a16:creationId xmlns="" xmlns:a16="http://schemas.microsoft.com/office/drawing/2014/main" id="{6438B210-DE07-4BDD-BDB3-2A3DF619BED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59785" y="1722438"/>
            <a:ext cx="735013" cy="735012"/>
          </a:xfrm>
        </p:spPr>
        <p:txBody>
          <a:bodyPr rtlCol="0" anchor="ctr"/>
          <a:lstStyle>
            <a:lvl1pPr marL="0" indent="0" algn="ctr">
              <a:buNone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12" name="그림 개체 틀 3">
            <a:extLst>
              <a:ext uri="{FF2B5EF4-FFF2-40B4-BE49-F238E27FC236}">
                <a16:creationId xmlns="" xmlns:a16="http://schemas.microsoft.com/office/drawing/2014/main" id="{FAD6E0EA-E35F-4E2B-869F-7A912C4CB62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722468" y="1722438"/>
            <a:ext cx="735013" cy="735012"/>
          </a:xfrm>
        </p:spPr>
        <p:txBody>
          <a:bodyPr rtlCol="0" anchor="ctr"/>
          <a:lstStyle>
            <a:lvl1pPr marL="0" indent="0" algn="ctr">
              <a:buNone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xmlns="" val="2728516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3">
            <a:extLst>
              <a:ext uri="{FF2B5EF4-FFF2-40B4-BE49-F238E27FC236}">
                <a16:creationId xmlns="" xmlns:a16="http://schemas.microsoft.com/office/drawing/2014/main" id="{72C502DE-CADD-4CC1-972E-2007199550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구역 머리글</a:t>
            </a:r>
          </a:p>
        </p:txBody>
      </p:sp>
      <p:sp>
        <p:nvSpPr>
          <p:cNvPr id="14" name="텍스트 개체 틀 9">
            <a:extLst>
              <a:ext uri="{FF2B5EF4-FFF2-40B4-BE49-F238E27FC236}">
                <a16:creationId xmlns=""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21084" y="1949641"/>
            <a:ext cx="3635083" cy="363508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ko-KR" altLang="en-US" noProof="0" dirty="0"/>
              <a:t>구역 머리글</a:t>
            </a:r>
          </a:p>
        </p:txBody>
      </p:sp>
      <p:sp>
        <p:nvSpPr>
          <p:cNvPr id="15" name="텍스트 개체 틀 9">
            <a:extLst>
              <a:ext uri="{FF2B5EF4-FFF2-40B4-BE49-F238E27FC236}">
                <a16:creationId xmlns="" xmlns:a16="http://schemas.microsoft.com/office/drawing/2014/main" id="{8F1CA0D5-06FF-4D1F-B534-1DFFCB23EA7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ko-KR" altLang="en-US" noProof="0" dirty="0"/>
              <a:t>구역 머리글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 rtl="0"/>
              <a:t>‹#›</a:t>
            </a:fld>
            <a:endParaRPr lang="ko-KR" altLang="en-US" noProof="0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="" xmlns:a16="http://schemas.microsoft.com/office/drawing/2014/main" id="{AF8E62C6-0CCA-4909-AE69-A32ED6AC06B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16" name="텍스트 개체 틀 3">
            <a:extLst>
              <a:ext uri="{FF2B5EF4-FFF2-40B4-BE49-F238E27FC236}">
                <a16:creationId xmlns=""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7" name="텍스트 개체 틀 9">
            <a:extLst>
              <a:ext uri="{FF2B5EF4-FFF2-40B4-BE49-F238E27FC236}">
                <a16:creationId xmlns=""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8" name="텍스트 개체 틀 9">
            <a:extLst>
              <a:ext uri="{FF2B5EF4-FFF2-40B4-BE49-F238E27FC236}">
                <a16:creationId xmlns=""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19" name="내용 개체 틀 3">
            <a:extLst>
              <a:ext uri="{FF2B5EF4-FFF2-40B4-BE49-F238E27FC236}">
                <a16:creationId xmlns=""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구역 설명</a:t>
            </a:r>
            <a:endParaRPr lang="ko-KR" altLang="en-ZA" noProof="0" dirty="0"/>
          </a:p>
        </p:txBody>
      </p:sp>
      <p:sp>
        <p:nvSpPr>
          <p:cNvPr id="20" name="텍스트 개체 틀 5">
            <a:extLst>
              <a:ext uri="{FF2B5EF4-FFF2-40B4-BE49-F238E27FC236}">
                <a16:creationId xmlns=""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ko-KR" altLang="en-US" noProof="0" dirty="0"/>
              <a:t>구역 설명</a:t>
            </a:r>
          </a:p>
        </p:txBody>
      </p:sp>
      <p:sp>
        <p:nvSpPr>
          <p:cNvPr id="21" name="텍스트 개체 틀 9">
            <a:extLst>
              <a:ext uri="{FF2B5EF4-FFF2-40B4-BE49-F238E27FC236}">
                <a16:creationId xmlns=""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ko-KR" altLang="en-US" noProof="0" dirty="0"/>
              <a:t>구역 설명</a:t>
            </a:r>
          </a:p>
        </p:txBody>
      </p:sp>
      <p:sp>
        <p:nvSpPr>
          <p:cNvPr id="25" name="텍스트 상자 24">
            <a:extLst>
              <a:ext uri="{FF2B5EF4-FFF2-40B4-BE49-F238E27FC236}">
                <a16:creationId xmlns="" xmlns:a16="http://schemas.microsoft.com/office/drawing/2014/main" id="{047CF562-A700-49C4-A50C-2A49B19BC7BF}"/>
              </a:ext>
            </a:extLst>
          </p:cNvPr>
          <p:cNvSpPr txBox="1">
            <a:spLocks/>
          </p:cNvSpPr>
          <p:nvPr userDrawn="1"/>
        </p:nvSpPr>
        <p:spPr>
          <a:xfrm>
            <a:off x="4921084" y="2993698"/>
            <a:ext cx="317688" cy="1544221"/>
          </a:xfrm>
          <a:custGeom>
            <a:avLst/>
            <a:gdLst>
              <a:gd name="connsiteX0" fmla="*/ 173971 w 317688"/>
              <a:gd name="connsiteY0" fmla="*/ 0 h 1544221"/>
              <a:gd name="connsiteX1" fmla="*/ 219948 w 317688"/>
              <a:gd name="connsiteY1" fmla="*/ 125619 h 1544221"/>
              <a:gd name="connsiteX2" fmla="*/ 317688 w 317688"/>
              <a:gd name="connsiteY2" fmla="*/ 772110 h 1544221"/>
              <a:gd name="connsiteX3" fmla="*/ 219948 w 317688"/>
              <a:gd name="connsiteY3" fmla="*/ 1418601 h 1544221"/>
              <a:gd name="connsiteX4" fmla="*/ 173971 w 317688"/>
              <a:gd name="connsiteY4" fmla="*/ 1544221 h 1544221"/>
              <a:gd name="connsiteX5" fmla="*/ 142832 w 317688"/>
              <a:gd name="connsiteY5" fmla="*/ 1479580 h 1544221"/>
              <a:gd name="connsiteX6" fmla="*/ 0 w 317688"/>
              <a:gd name="connsiteY6" fmla="*/ 772110 h 1544221"/>
              <a:gd name="connsiteX7" fmla="*/ 142832 w 317688"/>
              <a:gd name="connsiteY7" fmla="*/ 64641 h 1544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688" h="1544221">
                <a:moveTo>
                  <a:pt x="173971" y="0"/>
                </a:moveTo>
                <a:lnTo>
                  <a:pt x="219948" y="125619"/>
                </a:lnTo>
                <a:cubicBezTo>
                  <a:pt x="283469" y="329846"/>
                  <a:pt x="317688" y="546982"/>
                  <a:pt x="317688" y="772110"/>
                </a:cubicBezTo>
                <a:cubicBezTo>
                  <a:pt x="317688" y="997239"/>
                  <a:pt x="283469" y="1214375"/>
                  <a:pt x="219948" y="1418601"/>
                </a:cubicBezTo>
                <a:lnTo>
                  <a:pt x="173971" y="1544221"/>
                </a:lnTo>
                <a:lnTo>
                  <a:pt x="142832" y="1479580"/>
                </a:lnTo>
                <a:cubicBezTo>
                  <a:pt x="50859" y="1262132"/>
                  <a:pt x="0" y="1023060"/>
                  <a:pt x="0" y="772110"/>
                </a:cubicBezTo>
                <a:cubicBezTo>
                  <a:pt x="0" y="521160"/>
                  <a:pt x="50859" y="282088"/>
                  <a:pt x="142832" y="6464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lang="en-ZA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ko-KR" altLang="en-US" noProof="0" dirty="0"/>
          </a:p>
        </p:txBody>
      </p:sp>
      <p:sp>
        <p:nvSpPr>
          <p:cNvPr id="26" name="텍스트 상자 25">
            <a:extLst>
              <a:ext uri="{FF2B5EF4-FFF2-40B4-BE49-F238E27FC236}">
                <a16:creationId xmlns="" xmlns:a16="http://schemas.microsoft.com/office/drawing/2014/main" id="{594DA0E5-4933-41D4-8C7B-70093A9DB34D}"/>
              </a:ext>
            </a:extLst>
          </p:cNvPr>
          <p:cNvSpPr txBox="1">
            <a:spLocks/>
          </p:cNvSpPr>
          <p:nvPr userDrawn="1"/>
        </p:nvSpPr>
        <p:spPr>
          <a:xfrm>
            <a:off x="8238481" y="3054203"/>
            <a:ext cx="317687" cy="1423210"/>
          </a:xfrm>
          <a:custGeom>
            <a:avLst/>
            <a:gdLst>
              <a:gd name="connsiteX0" fmla="*/ 172863 w 317687"/>
              <a:gd name="connsiteY0" fmla="*/ 0 h 1423210"/>
              <a:gd name="connsiteX1" fmla="*/ 174856 w 317687"/>
              <a:gd name="connsiteY1" fmla="*/ 4136 h 1423210"/>
              <a:gd name="connsiteX2" fmla="*/ 317687 w 317687"/>
              <a:gd name="connsiteY2" fmla="*/ 711605 h 1423210"/>
              <a:gd name="connsiteX3" fmla="*/ 174856 w 317687"/>
              <a:gd name="connsiteY3" fmla="*/ 1419075 h 1423210"/>
              <a:gd name="connsiteX4" fmla="*/ 172864 w 317687"/>
              <a:gd name="connsiteY4" fmla="*/ 1423210 h 1423210"/>
              <a:gd name="connsiteX5" fmla="*/ 122602 w 317687"/>
              <a:gd name="connsiteY5" fmla="*/ 1318873 h 1423210"/>
              <a:gd name="connsiteX6" fmla="*/ 0 w 317687"/>
              <a:gd name="connsiteY6" fmla="*/ 711604 h 1423210"/>
              <a:gd name="connsiteX7" fmla="*/ 122602 w 317687"/>
              <a:gd name="connsiteY7" fmla="*/ 104335 h 14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687" h="1423210">
                <a:moveTo>
                  <a:pt x="172863" y="0"/>
                </a:moveTo>
                <a:lnTo>
                  <a:pt x="174856" y="4136"/>
                </a:lnTo>
                <a:cubicBezTo>
                  <a:pt x="266828" y="221583"/>
                  <a:pt x="317687" y="460655"/>
                  <a:pt x="317687" y="711605"/>
                </a:cubicBezTo>
                <a:cubicBezTo>
                  <a:pt x="317687" y="962555"/>
                  <a:pt x="266828" y="1201627"/>
                  <a:pt x="174856" y="1419075"/>
                </a:cubicBezTo>
                <a:lnTo>
                  <a:pt x="172864" y="1423210"/>
                </a:lnTo>
                <a:lnTo>
                  <a:pt x="122602" y="1318873"/>
                </a:lnTo>
                <a:cubicBezTo>
                  <a:pt x="43656" y="1132223"/>
                  <a:pt x="0" y="927012"/>
                  <a:pt x="0" y="711604"/>
                </a:cubicBezTo>
                <a:cubicBezTo>
                  <a:pt x="0" y="496197"/>
                  <a:pt x="43656" y="290985"/>
                  <a:pt x="122602" y="104335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lang="en-ZA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3857514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화살표: 왼쪽-오른쪽 2">
            <a:extLst>
              <a:ext uri="{FF2B5EF4-FFF2-40B4-BE49-F238E27FC236}">
                <a16:creationId xmlns="" xmlns:a16="http://schemas.microsoft.com/office/drawing/2014/main" id="{CFAEDCAA-CDC7-47ED-A380-37E6ACCA8560}"/>
              </a:ext>
            </a:extLst>
          </p:cNvPr>
          <p:cNvSpPr/>
          <p:nvPr userDrawn="1"/>
        </p:nvSpPr>
        <p:spPr>
          <a:xfrm>
            <a:off x="388279" y="3558496"/>
            <a:ext cx="11415443" cy="97190"/>
          </a:xfrm>
          <a:prstGeom prst="leftRightArrow">
            <a:avLst>
              <a:gd name="adj1" fmla="val 10000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14" name="화살표: 왼쪽-오른쪽 13">
            <a:extLst>
              <a:ext uri="{FF2B5EF4-FFF2-40B4-BE49-F238E27FC236}">
                <a16:creationId xmlns="" xmlns:a16="http://schemas.microsoft.com/office/drawing/2014/main" id="{F9300B0F-E539-42E5-B7E4-21E21637BA8D}"/>
              </a:ext>
            </a:extLst>
          </p:cNvPr>
          <p:cNvSpPr/>
          <p:nvPr userDrawn="1"/>
        </p:nvSpPr>
        <p:spPr>
          <a:xfrm rot="5400000">
            <a:off x="3772822" y="3576211"/>
            <a:ext cx="4652357" cy="97190"/>
          </a:xfrm>
          <a:prstGeom prst="leftRightArrow">
            <a:avLst>
              <a:gd name="adj1" fmla="val 10000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 rtl="0"/>
              <a:t>‹#›</a:t>
            </a:fld>
            <a:endParaRPr lang="ko-KR" altLang="en-US" noProof="0" dirty="0"/>
          </a:p>
        </p:txBody>
      </p:sp>
      <p:sp>
        <p:nvSpPr>
          <p:cNvPr id="10" name="텍스트 개체 틀 5">
            <a:extLst>
              <a:ext uri="{FF2B5EF4-FFF2-40B4-BE49-F238E27FC236}">
                <a16:creationId xmlns=""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 err="1"/>
              <a:t>사분면</a:t>
            </a:r>
            <a:r>
              <a:rPr lang="ko-KR" altLang="en-US" noProof="0" dirty="0"/>
              <a:t> 제목</a:t>
            </a:r>
          </a:p>
        </p:txBody>
      </p:sp>
      <p:sp>
        <p:nvSpPr>
          <p:cNvPr id="11" name="텍스트 개체 틀 5">
            <a:extLst>
              <a:ext uri="{FF2B5EF4-FFF2-40B4-BE49-F238E27FC236}">
                <a16:creationId xmlns=""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604660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 err="1"/>
              <a:t>사분면</a:t>
            </a:r>
            <a:r>
              <a:rPr lang="ko-KR" altLang="en-US" noProof="0" dirty="0"/>
              <a:t> 제목</a:t>
            </a:r>
          </a:p>
        </p:txBody>
      </p:sp>
      <p:sp>
        <p:nvSpPr>
          <p:cNvPr id="12" name="텍스트 개체 틀 5">
            <a:extLst>
              <a:ext uri="{FF2B5EF4-FFF2-40B4-BE49-F238E27FC236}">
                <a16:creationId xmlns=""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 err="1"/>
              <a:t>사분면</a:t>
            </a:r>
            <a:r>
              <a:rPr lang="ko-KR" altLang="en-US" noProof="0" dirty="0"/>
              <a:t> 제목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=""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 err="1"/>
              <a:t>사분면</a:t>
            </a:r>
            <a:r>
              <a:rPr lang="ko-KR" altLang="en-US" noProof="0" dirty="0"/>
              <a:t> 제목</a:t>
            </a:r>
          </a:p>
        </p:txBody>
      </p:sp>
    </p:spTree>
    <p:extLst>
      <p:ext uri="{BB962C8B-B14F-4D97-AF65-F5344CB8AC3E}">
        <p14:creationId xmlns:p14="http://schemas.microsoft.com/office/powerpoint/2010/main" xmlns="" val="431150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 rtl="0"/>
              <a:t>‹#›</a:t>
            </a:fld>
            <a:endParaRPr lang="ko-KR" altLang="en-US" noProof="0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=""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3103194D-3DB5-46F8-9ACE-B2B142B87BE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94569" y="2673626"/>
            <a:ext cx="2975206" cy="3269974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9" name="내용 개체 틀 2">
            <a:extLst>
              <a:ext uri="{FF2B5EF4-FFF2-40B4-BE49-F238E27FC236}">
                <a16:creationId xmlns="" xmlns:a16="http://schemas.microsoft.com/office/drawing/2014/main" id="{3569837A-DE3B-4C2A-B811-BCC93B8681F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14397" y="2673626"/>
            <a:ext cx="2975206" cy="3269974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0" name="내용 개체 틀 2">
            <a:extLst>
              <a:ext uri="{FF2B5EF4-FFF2-40B4-BE49-F238E27FC236}">
                <a16:creationId xmlns="" xmlns:a16="http://schemas.microsoft.com/office/drawing/2014/main" id="{A914D45E-73D5-4807-A6F8-1A996A31F7F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434225" y="2673626"/>
            <a:ext cx="2975206" cy="3269974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1" name="내용 개체 틀 2">
            <a:extLst>
              <a:ext uri="{FF2B5EF4-FFF2-40B4-BE49-F238E27FC236}">
                <a16:creationId xmlns="" xmlns:a16="http://schemas.microsoft.com/office/drawing/2014/main" id="{20206252-95E9-4C8F-8EB4-26F27AC6FB4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4569" y="1728000"/>
            <a:ext cx="2975206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1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9256C163-60A0-49AC-9FEA-A56ACF30FA3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4397" y="1728000"/>
            <a:ext cx="2975206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2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FAF68729-4DB7-4514-BF22-9950FB3ECC3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434225" y="1728000"/>
            <a:ext cx="2975206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3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  <p:sp>
        <p:nvSpPr>
          <p:cNvPr id="14" name="직사각형 6">
            <a:extLst>
              <a:ext uri="{FF2B5EF4-FFF2-40B4-BE49-F238E27FC236}">
                <a16:creationId xmlns="" xmlns:a16="http://schemas.microsoft.com/office/drawing/2014/main" id="{567F4AE9-9C59-4A3C-9E27-EFC9EE499E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568" y="2344813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15" name="직사각형 6">
            <a:extLst>
              <a:ext uri="{FF2B5EF4-FFF2-40B4-BE49-F238E27FC236}">
                <a16:creationId xmlns="" xmlns:a16="http://schemas.microsoft.com/office/drawing/2014/main" id="{3DA09F5A-AF46-4646-A84F-35C1002AF73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794568" y="1656000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16" name="직사각형 6">
            <a:extLst>
              <a:ext uri="{FF2B5EF4-FFF2-40B4-BE49-F238E27FC236}">
                <a16:creationId xmlns="" xmlns:a16="http://schemas.microsoft.com/office/drawing/2014/main" id="{36D8447C-AA9F-491F-8EE4-A151146D11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8396" y="2344813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17" name="직사각형 6">
            <a:extLst>
              <a:ext uri="{FF2B5EF4-FFF2-40B4-BE49-F238E27FC236}">
                <a16:creationId xmlns="" xmlns:a16="http://schemas.microsoft.com/office/drawing/2014/main" id="{826B47AC-1601-4AA8-BEB3-930A9A37FC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4608396" y="1656000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18" name="직사각형 6">
            <a:extLst>
              <a:ext uri="{FF2B5EF4-FFF2-40B4-BE49-F238E27FC236}">
                <a16:creationId xmlns="" xmlns:a16="http://schemas.microsoft.com/office/drawing/2014/main" id="{EFC9E01C-1D66-47F5-B8D1-BF6041620E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34225" y="2344813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19" name="직사각형 6">
            <a:extLst>
              <a:ext uri="{FF2B5EF4-FFF2-40B4-BE49-F238E27FC236}">
                <a16:creationId xmlns="" xmlns:a16="http://schemas.microsoft.com/office/drawing/2014/main" id="{9F5FC000-6DCF-4A02-B144-CC77E752DBA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8434225" y="1656000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pic>
        <p:nvPicPr>
          <p:cNvPr id="20" name="그래픽 19" descr="오른쪽 화살표">
            <a:extLst>
              <a:ext uri="{FF2B5EF4-FFF2-40B4-BE49-F238E27FC236}">
                <a16:creationId xmlns="" xmlns:a16="http://schemas.microsoft.com/office/drawing/2014/main" id="{74A090BA-639F-4C16-9838-60A32BE3A1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081865" y="3932250"/>
            <a:ext cx="220441" cy="376363"/>
          </a:xfrm>
          <a:prstGeom prst="rect">
            <a:avLst/>
          </a:prstGeom>
        </p:spPr>
      </p:pic>
      <p:pic>
        <p:nvPicPr>
          <p:cNvPr id="21" name="그래픽 20" descr="오른쪽 화살표">
            <a:extLst>
              <a:ext uri="{FF2B5EF4-FFF2-40B4-BE49-F238E27FC236}">
                <a16:creationId xmlns="" xmlns:a16="http://schemas.microsoft.com/office/drawing/2014/main" id="{DF58D762-A719-4FC3-BF9E-7B858F0D91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901693" y="3932250"/>
            <a:ext cx="220441" cy="3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27349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 rtl="0"/>
              <a:t>‹#›</a:t>
            </a:fld>
            <a:endParaRPr lang="ko-KR" altLang="en-US" noProof="0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=""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9" name="텍스트 개체 틀 10">
            <a:extLst>
              <a:ext uri="{FF2B5EF4-FFF2-40B4-BE49-F238E27FC236}">
                <a16:creationId xmlns=""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6466" y="4173151"/>
            <a:ext cx="608493" cy="201776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연도</a:t>
            </a:r>
            <a:endParaRPr lang="ko-KR" altLang="en-ZA" noProof="0" dirty="0"/>
          </a:p>
        </p:txBody>
      </p:sp>
      <p:sp>
        <p:nvSpPr>
          <p:cNvPr id="10" name="텍스트 개체 틀 10">
            <a:extLst>
              <a:ext uri="{FF2B5EF4-FFF2-40B4-BE49-F238E27FC236}">
                <a16:creationId xmlns=""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12" name="텍스트 개체 틀 10">
            <a:extLst>
              <a:ext uri="{FF2B5EF4-FFF2-40B4-BE49-F238E27FC236}">
                <a16:creationId xmlns=""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13" name="텍스트 개체 틀 10">
            <a:extLst>
              <a:ext uri="{FF2B5EF4-FFF2-40B4-BE49-F238E27FC236}">
                <a16:creationId xmlns=""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14" name="텍스트 개체 틀 10">
            <a:extLst>
              <a:ext uri="{FF2B5EF4-FFF2-40B4-BE49-F238E27FC236}">
                <a16:creationId xmlns=""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80666" y="4173151"/>
            <a:ext cx="608493" cy="201776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연도</a:t>
            </a:r>
            <a:endParaRPr lang="ko-KR" altLang="en-ZA" noProof="0" dirty="0"/>
          </a:p>
        </p:txBody>
      </p:sp>
      <p:sp>
        <p:nvSpPr>
          <p:cNvPr id="15" name="텍스트 개체 틀 10">
            <a:extLst>
              <a:ext uri="{FF2B5EF4-FFF2-40B4-BE49-F238E27FC236}">
                <a16:creationId xmlns=""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16" name="텍스트 개체 틀 10">
            <a:extLst>
              <a:ext uri="{FF2B5EF4-FFF2-40B4-BE49-F238E27FC236}">
                <a16:creationId xmlns=""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17" name="텍스트 개체 틀 10">
            <a:extLst>
              <a:ext uri="{FF2B5EF4-FFF2-40B4-BE49-F238E27FC236}">
                <a16:creationId xmlns=""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18" name="텍스트 개체 틀 10">
            <a:extLst>
              <a:ext uri="{FF2B5EF4-FFF2-40B4-BE49-F238E27FC236}">
                <a16:creationId xmlns=""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19" name="텍스트 개체 틀 10">
            <a:extLst>
              <a:ext uri="{FF2B5EF4-FFF2-40B4-BE49-F238E27FC236}">
                <a16:creationId xmlns=""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0" name="텍스트 개체 틀 10">
            <a:extLst>
              <a:ext uri="{FF2B5EF4-FFF2-40B4-BE49-F238E27FC236}">
                <a16:creationId xmlns=""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1" name="텍스트 개체 틀 10">
            <a:extLst>
              <a:ext uri="{FF2B5EF4-FFF2-40B4-BE49-F238E27FC236}">
                <a16:creationId xmlns=""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2" name="텍스트 개체 틀 10">
            <a:extLst>
              <a:ext uri="{FF2B5EF4-FFF2-40B4-BE49-F238E27FC236}">
                <a16:creationId xmlns=""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3" name="텍스트 개체 틀 10">
            <a:extLst>
              <a:ext uri="{FF2B5EF4-FFF2-40B4-BE49-F238E27FC236}">
                <a16:creationId xmlns=""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4" name="텍스트 개체 틀 10">
            <a:extLst>
              <a:ext uri="{FF2B5EF4-FFF2-40B4-BE49-F238E27FC236}">
                <a16:creationId xmlns=""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5" name="텍스트 개체 틀 10">
            <a:extLst>
              <a:ext uri="{FF2B5EF4-FFF2-40B4-BE49-F238E27FC236}">
                <a16:creationId xmlns=""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6" name="텍스트 개체 틀 10">
            <a:extLst>
              <a:ext uri="{FF2B5EF4-FFF2-40B4-BE49-F238E27FC236}">
                <a16:creationId xmlns=""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7" name="텍스트 개체 틀 10">
            <a:extLst>
              <a:ext uri="{FF2B5EF4-FFF2-40B4-BE49-F238E27FC236}">
                <a16:creationId xmlns=""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8" name="텍스트 개체 틀 10">
            <a:extLst>
              <a:ext uri="{FF2B5EF4-FFF2-40B4-BE49-F238E27FC236}">
                <a16:creationId xmlns=""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9" name="텍스트 개체 틀 10">
            <a:extLst>
              <a:ext uri="{FF2B5EF4-FFF2-40B4-BE49-F238E27FC236}">
                <a16:creationId xmlns=""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0" name="텍스트 개체 틀 10">
            <a:extLst>
              <a:ext uri="{FF2B5EF4-FFF2-40B4-BE49-F238E27FC236}">
                <a16:creationId xmlns=""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1" name="텍스트 개체 틀 10">
            <a:extLst>
              <a:ext uri="{FF2B5EF4-FFF2-40B4-BE49-F238E27FC236}">
                <a16:creationId xmlns=""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2" name="텍스트 개체 틀 10">
            <a:extLst>
              <a:ext uri="{FF2B5EF4-FFF2-40B4-BE49-F238E27FC236}">
                <a16:creationId xmlns=""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3" name="텍스트 개체 틀 10">
            <a:extLst>
              <a:ext uri="{FF2B5EF4-FFF2-40B4-BE49-F238E27FC236}">
                <a16:creationId xmlns=""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4" name="텍스트 개체 틀 10">
            <a:extLst>
              <a:ext uri="{FF2B5EF4-FFF2-40B4-BE49-F238E27FC236}">
                <a16:creationId xmlns=""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5" name="텍스트 개체 틀 3">
            <a:extLst>
              <a:ext uri="{FF2B5EF4-FFF2-40B4-BE49-F238E27FC236}">
                <a16:creationId xmlns=""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항목 제목</a:t>
            </a:r>
            <a:endParaRPr lang="ko-KR" altLang="en-ZA" noProof="0" dirty="0"/>
          </a:p>
        </p:txBody>
      </p:sp>
      <p:sp>
        <p:nvSpPr>
          <p:cNvPr id="36" name="텍스트 개체 틀 36">
            <a:extLst>
              <a:ext uri="{FF2B5EF4-FFF2-40B4-BE49-F238E27FC236}">
                <a16:creationId xmlns=""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연도 월</a:t>
            </a:r>
            <a:endParaRPr lang="ko-KR" altLang="en-ZA" noProof="0" dirty="0"/>
          </a:p>
        </p:txBody>
      </p:sp>
      <p:sp>
        <p:nvSpPr>
          <p:cNvPr id="37" name="화살표: 오른쪽 36">
            <a:extLst>
              <a:ext uri="{FF2B5EF4-FFF2-40B4-BE49-F238E27FC236}">
                <a16:creationId xmlns="" xmlns:a16="http://schemas.microsoft.com/office/drawing/2014/main" id="{A21A7A3E-FAE9-412E-9085-C5396DD58558}"/>
              </a:ext>
            </a:extLst>
          </p:cNvPr>
          <p:cNvSpPr/>
          <p:nvPr userDrawn="1"/>
        </p:nvSpPr>
        <p:spPr>
          <a:xfrm>
            <a:off x="388279" y="4008086"/>
            <a:ext cx="11415443" cy="97190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1082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 rtl="0"/>
              <a:t>‹#›</a:t>
            </a:fld>
            <a:endParaRPr lang="ko-KR" altLang="en-US" noProof="0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=""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8" name="그림 개체 틀 4">
            <a:extLst>
              <a:ext uri="{FF2B5EF4-FFF2-40B4-BE49-F238E27FC236}">
                <a16:creationId xmlns="" xmlns:a16="http://schemas.microsoft.com/office/drawing/2014/main" id="{85FDB45C-8129-42FD-85BB-977F66FEA7E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2915" y="2319681"/>
            <a:ext cx="1352367" cy="1352367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 dirty="0"/>
              <a:t>여기에 이미지 삽입 또는 끌어서 놓기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65BC675B-B0CF-41E3-9A61-5C9C818586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55970" y="2319681"/>
            <a:ext cx="1703313" cy="701538"/>
          </a:xfrm>
        </p:spPr>
        <p:txBody>
          <a:bodyPr rtlCol="0" anchor="t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이름</a:t>
            </a:r>
            <a:endParaRPr lang="ko-KR" altLang="en-ZA" noProof="0" dirty="0"/>
          </a:p>
        </p:txBody>
      </p:sp>
      <p:sp>
        <p:nvSpPr>
          <p:cNvPr id="10" name="텍스트 개체 틀 10">
            <a:extLst>
              <a:ext uri="{FF2B5EF4-FFF2-40B4-BE49-F238E27FC236}">
                <a16:creationId xmlns="" xmlns:a16="http://schemas.microsoft.com/office/drawing/2014/main" id="{B199D9B2-D8DF-4F6F-9076-9976C85EA4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915" y="3800064"/>
            <a:ext cx="3246368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간략한 소개</a:t>
            </a:r>
            <a:endParaRPr lang="ko-KR" altLang="en-ZA" noProof="0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="" xmlns:a16="http://schemas.microsoft.com/office/drawing/2014/main" id="{F83D3F97-C129-418E-B4E5-27919687902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55970" y="3055171"/>
            <a:ext cx="1703313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직함</a:t>
            </a:r>
            <a:endParaRPr lang="ko-KR" altLang="en-ZA" noProof="0" dirty="0"/>
          </a:p>
        </p:txBody>
      </p:sp>
      <p:sp>
        <p:nvSpPr>
          <p:cNvPr id="12" name="그림 개체 틀 4">
            <a:extLst>
              <a:ext uri="{FF2B5EF4-FFF2-40B4-BE49-F238E27FC236}">
                <a16:creationId xmlns="" xmlns:a16="http://schemas.microsoft.com/office/drawing/2014/main" id="{559091DF-E0B7-4867-B43C-3B02311C64A1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523213" y="2319681"/>
            <a:ext cx="1352367" cy="1352367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 dirty="0"/>
              <a:t>여기에 이미지 삽입 또는 끌어서 놓기</a:t>
            </a:r>
          </a:p>
        </p:txBody>
      </p:sp>
      <p:sp>
        <p:nvSpPr>
          <p:cNvPr id="13" name="텍스트 개체 틀 8">
            <a:extLst>
              <a:ext uri="{FF2B5EF4-FFF2-40B4-BE49-F238E27FC236}">
                <a16:creationId xmlns="" xmlns:a16="http://schemas.microsoft.com/office/drawing/2014/main" id="{B89D4389-4870-4BAE-B233-955685FCBC6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61985" y="2319681"/>
            <a:ext cx="1703313" cy="701538"/>
          </a:xfrm>
        </p:spPr>
        <p:txBody>
          <a:bodyPr rtlCol="0" anchor="t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이름</a:t>
            </a:r>
            <a:endParaRPr lang="ko-KR" altLang="en-ZA" noProof="0" dirty="0"/>
          </a:p>
        </p:txBody>
      </p:sp>
      <p:sp>
        <p:nvSpPr>
          <p:cNvPr id="14" name="텍스트 개체 틀 10">
            <a:extLst>
              <a:ext uri="{FF2B5EF4-FFF2-40B4-BE49-F238E27FC236}">
                <a16:creationId xmlns="" xmlns:a16="http://schemas.microsoft.com/office/drawing/2014/main" id="{27F961F7-987F-4B95-AC48-08F4331BE90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18930" y="3800064"/>
            <a:ext cx="3246368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간략한 소개</a:t>
            </a:r>
            <a:endParaRPr lang="ko-KR" altLang="en-ZA" noProof="0" dirty="0"/>
          </a:p>
        </p:txBody>
      </p:sp>
      <p:sp>
        <p:nvSpPr>
          <p:cNvPr id="15" name="텍스트 개체 틀 8">
            <a:extLst>
              <a:ext uri="{FF2B5EF4-FFF2-40B4-BE49-F238E27FC236}">
                <a16:creationId xmlns="" xmlns:a16="http://schemas.microsoft.com/office/drawing/2014/main" id="{586A8311-6FEF-4231-B5DD-80FA52F5272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61985" y="3055171"/>
            <a:ext cx="1703313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직함</a:t>
            </a:r>
            <a:endParaRPr lang="ko-KR" altLang="en-ZA" noProof="0" dirty="0"/>
          </a:p>
        </p:txBody>
      </p:sp>
      <p:sp>
        <p:nvSpPr>
          <p:cNvPr id="16" name="그림 개체 틀 4">
            <a:extLst>
              <a:ext uri="{FF2B5EF4-FFF2-40B4-BE49-F238E27FC236}">
                <a16:creationId xmlns="" xmlns:a16="http://schemas.microsoft.com/office/drawing/2014/main" id="{A6A8345C-014C-4AD2-8529-29D0E8EECAB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533512" y="2319681"/>
            <a:ext cx="1352367" cy="1352367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 dirty="0"/>
              <a:t>여기에 이미지 삽입 또는 끌어서 놓기</a:t>
            </a:r>
          </a:p>
        </p:txBody>
      </p:sp>
      <p:sp>
        <p:nvSpPr>
          <p:cNvPr id="17" name="텍스트 개체 틀 8">
            <a:extLst>
              <a:ext uri="{FF2B5EF4-FFF2-40B4-BE49-F238E27FC236}">
                <a16:creationId xmlns="" xmlns:a16="http://schemas.microsoft.com/office/drawing/2014/main" id="{4C771BB0-7999-4A45-A6BB-56C98E978E8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068000" y="2319681"/>
            <a:ext cx="1703313" cy="701538"/>
          </a:xfrm>
        </p:spPr>
        <p:txBody>
          <a:bodyPr rtlCol="0" anchor="t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이름</a:t>
            </a:r>
            <a:endParaRPr lang="ko-KR" altLang="en-ZA" noProof="0" dirty="0"/>
          </a:p>
        </p:txBody>
      </p:sp>
      <p:sp>
        <p:nvSpPr>
          <p:cNvPr id="18" name="텍스트 개체 틀 10">
            <a:extLst>
              <a:ext uri="{FF2B5EF4-FFF2-40B4-BE49-F238E27FC236}">
                <a16:creationId xmlns="" xmlns:a16="http://schemas.microsoft.com/office/drawing/2014/main" id="{9FC27C2C-A218-4626-9D04-ECC36D852E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24945" y="3800064"/>
            <a:ext cx="3246368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간략한 소개</a:t>
            </a:r>
            <a:endParaRPr lang="ko-KR" altLang="en-ZA" noProof="0" dirty="0"/>
          </a:p>
        </p:txBody>
      </p:sp>
      <p:sp>
        <p:nvSpPr>
          <p:cNvPr id="19" name="텍스트 개체 틀 8">
            <a:extLst>
              <a:ext uri="{FF2B5EF4-FFF2-40B4-BE49-F238E27FC236}">
                <a16:creationId xmlns="" xmlns:a16="http://schemas.microsoft.com/office/drawing/2014/main" id="{15F0F321-195A-45FE-9F4E-2DE6EFF480E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68000" y="3055171"/>
            <a:ext cx="1703313" cy="245885"/>
          </a:xfrm>
        </p:spPr>
        <p:txBody>
          <a:bodyPr rtlCol="0"/>
          <a:lstStyle>
            <a:lvl1pPr marL="0" indent="0" algn="l" rtl="0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직함</a:t>
            </a:r>
            <a:endParaRPr lang="ko-KR" altLang="en-ZA" noProof="0" dirty="0"/>
          </a:p>
        </p:txBody>
      </p:sp>
      <p:sp>
        <p:nvSpPr>
          <p:cNvPr id="20" name="직사각형 6">
            <a:extLst>
              <a:ext uri="{FF2B5EF4-FFF2-40B4-BE49-F238E27FC236}">
                <a16:creationId xmlns="" xmlns:a16="http://schemas.microsoft.com/office/drawing/2014/main" id="{A31AFB6F-80F0-4E69-8E48-7431E389859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55970" y="3514426"/>
            <a:ext cx="1703313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21" name="직사각형 6">
            <a:extLst>
              <a:ext uri="{FF2B5EF4-FFF2-40B4-BE49-F238E27FC236}">
                <a16:creationId xmlns="" xmlns:a16="http://schemas.microsoft.com/office/drawing/2014/main" id="{115CE1DD-8B35-4422-9BB1-DB18FB6B595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61985" y="3514426"/>
            <a:ext cx="1703313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22" name="직사각형 6">
            <a:extLst>
              <a:ext uri="{FF2B5EF4-FFF2-40B4-BE49-F238E27FC236}">
                <a16:creationId xmlns="" xmlns:a16="http://schemas.microsoft.com/office/drawing/2014/main" id="{C174B088-E2BB-4A47-A4CE-403CAE0149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67999" y="3514426"/>
            <a:ext cx="1703313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xmlns="" val="33386425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 rtl="0"/>
              <a:t>‹#›</a:t>
            </a:fld>
            <a:endParaRPr lang="ko-KR" altLang="en-US" noProof="0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=""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</a:p>
        </p:txBody>
      </p:sp>
      <p:sp>
        <p:nvSpPr>
          <p:cNvPr id="8" name="텍스트 개체 틀 8">
            <a:extLst>
              <a:ext uri="{FF2B5EF4-FFF2-40B4-BE49-F238E27FC236}">
                <a16:creationId xmlns="" xmlns:a16="http://schemas.microsoft.com/office/drawing/2014/main" id="{6B292F32-22A3-4DBC-93C9-F66C5F87D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</a:p>
        </p:txBody>
      </p:sp>
      <p:sp>
        <p:nvSpPr>
          <p:cNvPr id="9" name="텍스트 개체 틀 10">
            <a:extLst>
              <a:ext uri="{FF2B5EF4-FFF2-40B4-BE49-F238E27FC236}">
                <a16:creationId xmlns="" xmlns:a16="http://schemas.microsoft.com/office/drawing/2014/main" id="{2AE8CF21-3DA6-45E6-9CB4-F48688C3B74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97591"/>
            <a:ext cx="1620000" cy="720000"/>
          </a:xfrm>
        </p:spPr>
        <p:txBody>
          <a:bodyPr rtlCol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ko-KR" altLang="en-US" noProof="0" dirty="0"/>
              <a:t>직함</a:t>
            </a:r>
          </a:p>
        </p:txBody>
      </p:sp>
      <p:sp>
        <p:nvSpPr>
          <p:cNvPr id="10" name="텍스트 개체 틀 8">
            <a:extLst>
              <a:ext uri="{FF2B5EF4-FFF2-40B4-BE49-F238E27FC236}">
                <a16:creationId xmlns="" xmlns:a16="http://schemas.microsoft.com/office/drawing/2014/main" id="{3FBB809B-C7A4-40BB-A5F6-0692C7B3E7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5822DE8D-141C-4FC8-8690-DC699987557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직함</a:t>
            </a:r>
          </a:p>
        </p:txBody>
      </p:sp>
      <p:sp>
        <p:nvSpPr>
          <p:cNvPr id="12" name="텍스트 개체 틀 8">
            <a:extLst>
              <a:ext uri="{FF2B5EF4-FFF2-40B4-BE49-F238E27FC236}">
                <a16:creationId xmlns="" xmlns:a16="http://schemas.microsoft.com/office/drawing/2014/main" id="{8BFF2A50-B1BC-445F-AAF4-5EF044B5B2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</a:p>
        </p:txBody>
      </p:sp>
      <p:sp>
        <p:nvSpPr>
          <p:cNvPr id="13" name="텍스트 개체 틀 10">
            <a:extLst>
              <a:ext uri="{FF2B5EF4-FFF2-40B4-BE49-F238E27FC236}">
                <a16:creationId xmlns="" xmlns:a16="http://schemas.microsoft.com/office/drawing/2014/main" id="{50ED32C1-427F-4852-93EF-04246DAB6E0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직함</a:t>
            </a:r>
          </a:p>
        </p:txBody>
      </p:sp>
      <p:sp>
        <p:nvSpPr>
          <p:cNvPr id="14" name="텍스트 개체 틀 8">
            <a:extLst>
              <a:ext uri="{FF2B5EF4-FFF2-40B4-BE49-F238E27FC236}">
                <a16:creationId xmlns="" xmlns:a16="http://schemas.microsoft.com/office/drawing/2014/main" id="{4B8DDBCF-B9FF-412C-BB0A-F20DF81F3C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</a:p>
        </p:txBody>
      </p:sp>
      <p:sp>
        <p:nvSpPr>
          <p:cNvPr id="15" name="텍스트 개체 틀 10">
            <a:extLst>
              <a:ext uri="{FF2B5EF4-FFF2-40B4-BE49-F238E27FC236}">
                <a16:creationId xmlns="" xmlns:a16="http://schemas.microsoft.com/office/drawing/2014/main" id="{E5554625-705D-43C2-BB3F-07E4FB3A885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직함</a:t>
            </a:r>
          </a:p>
        </p:txBody>
      </p:sp>
      <p:sp>
        <p:nvSpPr>
          <p:cNvPr id="16" name="텍스트 개체 틀 8">
            <a:extLst>
              <a:ext uri="{FF2B5EF4-FFF2-40B4-BE49-F238E27FC236}">
                <a16:creationId xmlns="" xmlns:a16="http://schemas.microsoft.com/office/drawing/2014/main" id="{695A6D51-51C5-4128-9C65-70256D07FEB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</a:p>
        </p:txBody>
      </p:sp>
      <p:sp>
        <p:nvSpPr>
          <p:cNvPr id="17" name="텍스트 개체 틀 10">
            <a:extLst>
              <a:ext uri="{FF2B5EF4-FFF2-40B4-BE49-F238E27FC236}">
                <a16:creationId xmlns="" xmlns:a16="http://schemas.microsoft.com/office/drawing/2014/main" id="{94020390-663C-426B-A32A-7DD435D354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직함</a:t>
            </a:r>
          </a:p>
        </p:txBody>
      </p:sp>
      <p:sp>
        <p:nvSpPr>
          <p:cNvPr id="18" name="그림 개체 틀 15">
            <a:extLst>
              <a:ext uri="{FF2B5EF4-FFF2-40B4-BE49-F238E27FC236}">
                <a16:creationId xmlns="" xmlns:a16="http://schemas.microsoft.com/office/drawing/2014/main" id="{A5BFEA69-91F2-4BAB-BC3E-F4494C809953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9" name="그림 개체 틀 15">
            <a:extLst>
              <a:ext uri="{FF2B5EF4-FFF2-40B4-BE49-F238E27FC236}">
                <a16:creationId xmlns="" xmlns:a16="http://schemas.microsoft.com/office/drawing/2014/main" id="{4D9A8C49-F2A0-4F67-A4E0-B5FBBE0A8DFD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0" name="그림 개체 틀 15">
            <a:extLst>
              <a:ext uri="{FF2B5EF4-FFF2-40B4-BE49-F238E27FC236}">
                <a16:creationId xmlns="" xmlns:a16="http://schemas.microsoft.com/office/drawing/2014/main" id="{622E18C4-0DBF-4C58-A1B6-1E6A1D521733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15">
            <a:extLst>
              <a:ext uri="{FF2B5EF4-FFF2-40B4-BE49-F238E27FC236}">
                <a16:creationId xmlns="" xmlns:a16="http://schemas.microsoft.com/office/drawing/2014/main" id="{0F58001D-98C8-4213-9315-4990EFFEFD8E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2" name="그림 개체 틀 15">
            <a:extLst>
              <a:ext uri="{FF2B5EF4-FFF2-40B4-BE49-F238E27FC236}">
                <a16:creationId xmlns="" xmlns:a16="http://schemas.microsoft.com/office/drawing/2014/main" id="{940802B1-FF22-4F45-8475-AB393E6CF883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3" name="텍스트 개체 틀 8">
            <a:extLst>
              <a:ext uri="{FF2B5EF4-FFF2-40B4-BE49-F238E27FC236}">
                <a16:creationId xmlns="" xmlns:a16="http://schemas.microsoft.com/office/drawing/2014/main" id="{5C2D6443-41AF-4535-B6F7-4BB6BE08976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</a:p>
        </p:txBody>
      </p:sp>
      <p:sp>
        <p:nvSpPr>
          <p:cNvPr id="24" name="텍스트 개체 틀 10">
            <a:extLst>
              <a:ext uri="{FF2B5EF4-FFF2-40B4-BE49-F238E27FC236}">
                <a16:creationId xmlns="" xmlns:a16="http://schemas.microsoft.com/office/drawing/2014/main" id="{A671736E-3711-4DA1-AF16-23EEC87C86C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4797591"/>
            <a:ext cx="1620000" cy="720000"/>
          </a:xfrm>
        </p:spPr>
        <p:txBody>
          <a:bodyPr rtlCol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ko-KR" altLang="en-US" noProof="0" dirty="0"/>
              <a:t>직함</a:t>
            </a:r>
          </a:p>
        </p:txBody>
      </p:sp>
      <p:sp>
        <p:nvSpPr>
          <p:cNvPr id="25" name="그림 개체 틀 15">
            <a:extLst>
              <a:ext uri="{FF2B5EF4-FFF2-40B4-BE49-F238E27FC236}">
                <a16:creationId xmlns="" xmlns:a16="http://schemas.microsoft.com/office/drawing/2014/main" id="{1FED522C-94B3-41E3-A83A-E03843DE7551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306129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 rtl="0"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xmlns="" val="2654388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0">
            <a:extLst>
              <a:ext uri="{FF2B5EF4-FFF2-40B4-BE49-F238E27FC236}">
                <a16:creationId xmlns="" xmlns:a16="http://schemas.microsoft.com/office/drawing/2014/main" id="{6F821722-FE34-4DE9-9836-565D865C155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778800"/>
          </a:xfrm>
          <a:solidFill>
            <a:schemeClr val="bg1">
              <a:lumMod val="95000"/>
            </a:schemeClr>
          </a:solidFill>
        </p:spPr>
        <p:txBody>
          <a:bodyPr tIns="0" rIns="540000" rtlCol="0" anchor="ctr"/>
          <a:lstStyle>
            <a:lvl1pPr marL="0" indent="0" algn="r">
              <a:buNone/>
              <a:defRPr/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9BD909C6-0E9A-451D-91FD-B891A0C803D7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41A9BD7F-717A-4177-BAD1-D798AE60FFD0}"/>
              </a:ext>
            </a:extLst>
          </p:cNvPr>
          <p:cNvSpPr/>
          <p:nvPr userDrawn="1"/>
        </p:nvSpPr>
        <p:spPr>
          <a:xfrm>
            <a:off x="0" y="6780458"/>
            <a:ext cx="12204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000" y="144000"/>
            <a:ext cx="4860000" cy="6480000"/>
          </a:xfrm>
          <a:solidFill>
            <a:schemeClr val="bg1"/>
          </a:solidFill>
          <a:ln>
            <a:noFill/>
          </a:ln>
        </p:spPr>
        <p:txBody>
          <a:bodyPr lIns="432000" tIns="72000" rIns="288000" bIns="1404000" rtlCol="0" anchor="b"/>
          <a:lstStyle>
            <a:lvl1pPr algn="l"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표지 제목 </a:t>
            </a:r>
            <a:r>
              <a:rPr lang="en-US" altLang="ko-KR" noProof="0" dirty="0"/>
              <a:t>2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606" y="5578496"/>
            <a:ext cx="3932788" cy="750814"/>
          </a:xfrm>
          <a:noFill/>
        </p:spPr>
        <p:txBody>
          <a:bodyPr lIns="0" tIns="0" rIns="0" bIns="0" rtlCol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63EB74F7-DC44-48B1-8EF5-BD557540B4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7606" y="764518"/>
            <a:ext cx="3932788" cy="244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1454445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 rtl="0"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=""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=""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xmlns="" val="974837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=""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=""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 rtl="0"/>
              <a:t>‹#›</a:t>
            </a:fld>
            <a:endParaRPr lang="ko-KR" altLang="en-US" noProof="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=""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="" xmlns:a16="http://schemas.microsoft.com/office/drawing/2014/main" id="{0A0FADEC-BFBD-4A6E-B51C-B0DFD4C804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01944" y="2185851"/>
            <a:ext cx="0" cy="26273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 rtl="0"/>
              <a:t>‹#›</a:t>
            </a:fld>
            <a:endParaRPr lang="ko-KR" altLang="en-US" noProof="0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=""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xmlns="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 rtl="0"/>
              <a:t>‹#›</a:t>
            </a:fld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98C95A7-836C-4CD7-8EB0-6C95903F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0">
            <a:extLst>
              <a:ext uri="{FF2B5EF4-FFF2-40B4-BE49-F238E27FC236}">
                <a16:creationId xmlns="" xmlns:a16="http://schemas.microsoft.com/office/drawing/2014/main" id="{6F821722-FE34-4DE9-9836-565D865C155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778800"/>
          </a:xfrm>
          <a:solidFill>
            <a:schemeClr val="bg1">
              <a:lumMod val="95000"/>
            </a:schemeClr>
          </a:solidFill>
        </p:spPr>
        <p:txBody>
          <a:bodyPr tIns="1116000" rIns="0" rtlCol="0" anchor="t"/>
          <a:lstStyle>
            <a:lvl1pPr marL="0" indent="0" algn="ctr">
              <a:buNone/>
              <a:defRPr/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9BD909C6-0E9A-451D-91FD-B891A0C803D7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41A9BD7F-717A-4177-BAD1-D798AE60FFD0}"/>
              </a:ext>
            </a:extLst>
          </p:cNvPr>
          <p:cNvSpPr/>
          <p:nvPr userDrawn="1"/>
        </p:nvSpPr>
        <p:spPr>
          <a:xfrm>
            <a:off x="0" y="6780458"/>
            <a:ext cx="12204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000" y="144000"/>
            <a:ext cx="4860000" cy="6480000"/>
          </a:xfrm>
          <a:solidFill>
            <a:schemeClr val="bg1"/>
          </a:solidFill>
          <a:ln>
            <a:noFill/>
          </a:ln>
        </p:spPr>
        <p:txBody>
          <a:bodyPr lIns="432000" tIns="72000" rIns="288000" bIns="2448000" rtlCol="0" anchor="b"/>
          <a:lstStyle>
            <a:lvl1pPr algn="l">
              <a:defRPr sz="6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감사합니다</a:t>
            </a:r>
            <a:r>
              <a:rPr lang="en-US" altLang="ko-KR" noProof="0" dirty="0"/>
              <a:t>!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8224" y="4504149"/>
            <a:ext cx="3349381" cy="252000"/>
          </a:xfrm>
          <a:noFill/>
        </p:spPr>
        <p:txBody>
          <a:bodyPr lIns="0" tIns="0" rIns="0" bIns="0" rtlCol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전체 이름</a:t>
            </a:r>
            <a:endParaRPr lang="ko-KR" altLang="en-ZA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4BFF1D51-2F23-4712-A1F0-725B32B9F4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8224" y="4908147"/>
            <a:ext cx="3349381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전화 번호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3BDABCD1-5D5B-40B2-8066-B5C93CEEC1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8631" y="5312145"/>
            <a:ext cx="3349381" cy="2520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ko-KR" altLang="en-US" noProof="0" dirty="0"/>
              <a:t>전자 메일</a:t>
            </a:r>
            <a:endParaRPr lang="ko-KR" altLang="en-ZA" noProof="0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="" xmlns:a16="http://schemas.microsoft.com/office/drawing/2014/main" id="{38902124-F995-42DE-9ABC-A567011989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6094" y="5715370"/>
            <a:ext cx="3350644" cy="252413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ko-KR" altLang="en-US" noProof="0" dirty="0"/>
              <a:t>웹 사이트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xmlns="" val="3104743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="" xmlns:a16="http://schemas.microsoft.com/office/drawing/2014/main" id="{171E5E3D-6A1C-49BA-9E11-FC053AD818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013450"/>
          </a:xfrm>
          <a:solidFill>
            <a:schemeClr val="bg1">
              <a:lumMod val="95000"/>
            </a:schemeClr>
          </a:solidFill>
        </p:spPr>
        <p:txBody>
          <a:bodyPr lIns="576000" tIns="0" rIns="36000" bIns="0" rtlCol="0" anchor="ctr"/>
          <a:lstStyle>
            <a:lvl1pPr marL="0" indent="0" algn="l">
              <a:buNone/>
              <a:defRPr/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00" y="163897"/>
            <a:ext cx="4860000" cy="5724000"/>
          </a:xfrm>
          <a:solidFill>
            <a:schemeClr val="bg1"/>
          </a:solidFill>
          <a:ln>
            <a:noFill/>
          </a:ln>
        </p:spPr>
        <p:txBody>
          <a:bodyPr lIns="432000" tIns="72000" rIns="288000" bIns="1404000" rtlCol="0" anchor="b"/>
          <a:lstStyle>
            <a:lvl1pPr algn="l">
              <a:defRPr sz="5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구분선 슬라이드 제목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2806" y="4837186"/>
            <a:ext cx="3932788" cy="750814"/>
          </a:xfrm>
          <a:noFill/>
        </p:spPr>
        <p:txBody>
          <a:bodyPr lIns="0" tIns="0" rIns="0" bIns="0" rtlCol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ZA" noProof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AE6A6BE3-DFA9-4797-868F-D23E7118FA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 rtl="0"/>
              <a:t>‹#›</a:t>
            </a:fld>
            <a:endParaRPr lang="ko-KR" altLang="en-US" noProof="0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="" xmlns:a16="http://schemas.microsoft.com/office/drawing/2014/main" id="{827C91B9-2B28-435F-8A65-9FB91CE2F7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8" name="그림 개체 틀 5">
            <a:extLst>
              <a:ext uri="{FF2B5EF4-FFF2-40B4-BE49-F238E27FC236}">
                <a16:creationId xmlns="" xmlns:a16="http://schemas.microsoft.com/office/drawing/2014/main" id="{22A84B62-AFF6-45B7-8ACB-FE91AB69BF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52806" y="764519"/>
            <a:ext cx="3932788" cy="187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xmlns="" val="364896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A54DF6A-4172-4D5F-A3ED-02BB36DE79DA}"/>
              </a:ext>
            </a:extLst>
          </p:cNvPr>
          <p:cNvSpPr/>
          <p:nvPr userDrawn="1"/>
        </p:nvSpPr>
        <p:spPr>
          <a:xfrm>
            <a:off x="0" y="0"/>
            <a:ext cx="12192000" cy="6013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00" y="163897"/>
            <a:ext cx="4860000" cy="5724000"/>
          </a:xfrm>
          <a:solidFill>
            <a:schemeClr val="bg1"/>
          </a:solidFill>
          <a:ln>
            <a:noFill/>
          </a:ln>
        </p:spPr>
        <p:txBody>
          <a:bodyPr lIns="432000" tIns="72000" rIns="288000" bIns="1404000" rtlCol="0" anchor="b"/>
          <a:lstStyle>
            <a:lvl1pPr algn="l"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제목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2806" y="4837186"/>
            <a:ext cx="3932788" cy="750814"/>
          </a:xfrm>
          <a:noFill/>
        </p:spPr>
        <p:txBody>
          <a:bodyPr lIns="0" tIns="0" rIns="0" bIns="0" rtlCol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AE6A6BE3-DFA9-4797-868F-D23E7118FA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 rtl="0"/>
              <a:t>‹#›</a:t>
            </a:fld>
            <a:endParaRPr lang="ko-KR" altLang="en-US" noProof="0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="" xmlns:a16="http://schemas.microsoft.com/office/drawing/2014/main" id="{827C91B9-2B28-435F-8A65-9FB91CE2F7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12" name="그림 개체 틀 5">
            <a:extLst>
              <a:ext uri="{FF2B5EF4-FFF2-40B4-BE49-F238E27FC236}">
                <a16:creationId xmlns="" xmlns:a16="http://schemas.microsoft.com/office/drawing/2014/main" id="{3B9EDE4C-506D-4501-A8C1-766F17FB5C0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52806" y="764519"/>
            <a:ext cx="1872000" cy="187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3" name="그림 개체 틀 5">
            <a:extLst>
              <a:ext uri="{FF2B5EF4-FFF2-40B4-BE49-F238E27FC236}">
                <a16:creationId xmlns="" xmlns:a16="http://schemas.microsoft.com/office/drawing/2014/main" id="{2A359302-DDE8-41C2-8232-50B1223BEA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13594" y="764519"/>
            <a:ext cx="1872000" cy="187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="" xmlns:a16="http://schemas.microsoft.com/office/drawing/2014/main" id="{B975D864-7312-481A-A5DD-E3B6C5B41B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4800" y="3327399"/>
            <a:ext cx="6350000" cy="256049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1755207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텍스트 개체 틀 8">
            <a:extLst>
              <a:ext uri="{FF2B5EF4-FFF2-40B4-BE49-F238E27FC236}">
                <a16:creationId xmlns="" xmlns:a16="http://schemas.microsoft.com/office/drawing/2014/main" id="{31898370-0247-41A8-AF7A-6DD67D2AED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US" noProof="0" dirty="0"/>
          </a:p>
        </p:txBody>
      </p:sp>
      <p:sp>
        <p:nvSpPr>
          <p:cNvPr id="8" name="텍스트 개체 틀 10">
            <a:extLst>
              <a:ext uri="{FF2B5EF4-FFF2-40B4-BE49-F238E27FC236}">
                <a16:creationId xmlns="" xmlns:a16="http://schemas.microsoft.com/office/drawing/2014/main" id="{697E4DC3-72E4-4678-9EB9-18EF75AE1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US" noProof="0" dirty="0"/>
          </a:p>
        </p:txBody>
      </p:sp>
      <p:sp>
        <p:nvSpPr>
          <p:cNvPr id="10" name="텍스트 개체 틀 10">
            <a:extLst>
              <a:ext uri="{FF2B5EF4-FFF2-40B4-BE49-F238E27FC236}">
                <a16:creationId xmlns=""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11" name="텍스트 개체 틀 8">
            <a:extLst>
              <a:ext uri="{FF2B5EF4-FFF2-40B4-BE49-F238E27FC236}">
                <a16:creationId xmlns=""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US" noProof="0" dirty="0"/>
          </a:p>
        </p:txBody>
      </p:sp>
      <p:sp>
        <p:nvSpPr>
          <p:cNvPr id="12" name="텍스트 개체 틀 10">
            <a:extLst>
              <a:ext uri="{FF2B5EF4-FFF2-40B4-BE49-F238E27FC236}">
                <a16:creationId xmlns=""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13" name="텍스트 개체 틀 8">
            <a:extLst>
              <a:ext uri="{FF2B5EF4-FFF2-40B4-BE49-F238E27FC236}">
                <a16:creationId xmlns=""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4</a:t>
            </a:r>
            <a:endParaRPr lang="ko-KR" altLang="en-US" noProof="0" dirty="0"/>
          </a:p>
        </p:txBody>
      </p:sp>
      <p:sp>
        <p:nvSpPr>
          <p:cNvPr id="14" name="텍스트 개체 틀 10">
            <a:extLst>
              <a:ext uri="{FF2B5EF4-FFF2-40B4-BE49-F238E27FC236}">
                <a16:creationId xmlns=""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15" name="텍스트 개체 틀 8">
            <a:extLst>
              <a:ext uri="{FF2B5EF4-FFF2-40B4-BE49-F238E27FC236}">
                <a16:creationId xmlns="" xmlns:a16="http://schemas.microsoft.com/office/drawing/2014/main" id="{B95692FA-0FC8-4EBA-8C23-6F85A921DB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5</a:t>
            </a:r>
            <a:endParaRPr lang="ko-KR" altLang="en-US" noProof="0" dirty="0"/>
          </a:p>
        </p:txBody>
      </p:sp>
      <p:sp>
        <p:nvSpPr>
          <p:cNvPr id="16" name="텍스트 개체 틀 10">
            <a:extLst>
              <a:ext uri="{FF2B5EF4-FFF2-40B4-BE49-F238E27FC236}">
                <a16:creationId xmlns="" xmlns:a16="http://schemas.microsoft.com/office/drawing/2014/main" id="{BFA4D6B2-D388-4538-A77C-689D93EDB69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17" name="그림 개체 틀 15">
            <a:extLst>
              <a:ext uri="{FF2B5EF4-FFF2-40B4-BE49-F238E27FC236}">
                <a16:creationId xmlns="" xmlns:a16="http://schemas.microsoft.com/office/drawing/2014/main" id="{9DE1E570-14DE-42F6-9DDD-49752C3ACA3B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838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8" name="그림 개체 틀 15">
            <a:extLst>
              <a:ext uri="{FF2B5EF4-FFF2-40B4-BE49-F238E27FC236}">
                <a16:creationId xmlns=""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0238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9" name="그림 개체 틀 15">
            <a:extLst>
              <a:ext uri="{FF2B5EF4-FFF2-40B4-BE49-F238E27FC236}">
                <a16:creationId xmlns=""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3639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0" name="그림 개체 틀 15">
            <a:extLst>
              <a:ext uri="{FF2B5EF4-FFF2-40B4-BE49-F238E27FC236}">
                <a16:creationId xmlns=""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7039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15">
            <a:extLst>
              <a:ext uri="{FF2B5EF4-FFF2-40B4-BE49-F238E27FC236}">
                <a16:creationId xmlns="" xmlns:a16="http://schemas.microsoft.com/office/drawing/2014/main" id="{5B90C43A-E202-44D5-87CB-BD25DE6EF54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0440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2" name="텍스트 개체 틀 5">
            <a:extLst>
              <a:ext uri="{FF2B5EF4-FFF2-40B4-BE49-F238E27FC236}">
                <a16:creationId xmlns="" xmlns:a16="http://schemas.microsoft.com/office/drawing/2014/main" id="{AE3E6576-B268-4232-858E-037F3AFA5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+mj-ea"/>
                <a:ea typeface="+mj-ea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</a:p>
        </p:txBody>
      </p:sp>
      <p:sp>
        <p:nvSpPr>
          <p:cNvPr id="23" name="직사각형 6">
            <a:extLst>
              <a:ext uri="{FF2B5EF4-FFF2-40B4-BE49-F238E27FC236}">
                <a16:creationId xmlns="" xmlns:a16="http://schemas.microsoft.com/office/drawing/2014/main" id="{644FE3AF-A04D-4D49-BDFD-FAF66D921F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395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24" name="직사각형 6">
            <a:extLst>
              <a:ext uri="{FF2B5EF4-FFF2-40B4-BE49-F238E27FC236}">
                <a16:creationId xmlns="" xmlns:a16="http://schemas.microsoft.com/office/drawing/2014/main" id="{EAC46016-1B95-4163-8EAA-252BE4B863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699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25" name="직사각형 6">
            <a:extLst>
              <a:ext uri="{FF2B5EF4-FFF2-40B4-BE49-F238E27FC236}">
                <a16:creationId xmlns="" xmlns:a16="http://schemas.microsoft.com/office/drawing/2014/main" id="{EC09029D-7190-452C-92D6-6B055D055C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38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26" name="직사각형 6">
            <a:extLst>
              <a:ext uri="{FF2B5EF4-FFF2-40B4-BE49-F238E27FC236}">
                <a16:creationId xmlns="" xmlns:a16="http://schemas.microsoft.com/office/drawing/2014/main" id="{78798274-03F6-4FD0-93AB-82A31D0A26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4385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27" name="직사각형 6">
            <a:extLst>
              <a:ext uri="{FF2B5EF4-FFF2-40B4-BE49-F238E27FC236}">
                <a16:creationId xmlns="" xmlns:a16="http://schemas.microsoft.com/office/drawing/2014/main" id="{1E3DDEC1-3507-486F-8CCF-7F1E9EB810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780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8322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그림 개체 틀 10">
            <a:extLst>
              <a:ext uri="{FF2B5EF4-FFF2-40B4-BE49-F238E27FC236}">
                <a16:creationId xmlns="" xmlns:a16="http://schemas.microsoft.com/office/drawing/2014/main" id="{42B3D5D2-87D3-49A6-9FA2-5D21A6486F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3999" y="143998"/>
            <a:ext cx="4680001" cy="6480000"/>
          </a:xfrm>
          <a:solidFill>
            <a:schemeClr val="bg1">
              <a:lumMod val="95000"/>
            </a:schemeClr>
          </a:solidFill>
        </p:spPr>
        <p:txBody>
          <a:bodyPr lIns="576000" tIns="0" rIns="36000" bIns="0" rtlCol="0" anchor="ctr"/>
          <a:lstStyle>
            <a:lvl1pPr marL="0" indent="0" algn="l">
              <a:buNone/>
              <a:defRPr/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900" y="432000"/>
            <a:ext cx="66601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 rtl="0"/>
              <a:t>‹#›</a:t>
            </a:fld>
            <a:endParaRPr lang="ko-KR" altLang="en-US" noProof="0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=""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 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2" name="텍스트 개체 틀 10">
            <a:extLst>
              <a:ext uri="{FF2B5EF4-FFF2-40B4-BE49-F238E27FC236}">
                <a16:creationId xmlns=""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  <a:endParaRPr lang="ko-KR" altLang="en-ZA" noProof="0" dirty="0"/>
          </a:p>
        </p:txBody>
      </p:sp>
      <p:sp>
        <p:nvSpPr>
          <p:cNvPr id="13" name="텍스트 개체 틀 8">
            <a:extLst>
              <a:ext uri="{FF2B5EF4-FFF2-40B4-BE49-F238E27FC236}">
                <a16:creationId xmlns=""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 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4" name="텍스트 개체 틀 10">
            <a:extLst>
              <a:ext uri="{FF2B5EF4-FFF2-40B4-BE49-F238E27FC236}">
                <a16:creationId xmlns=""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  <a:endParaRPr lang="ko-KR" altLang="en-ZA" noProof="0" dirty="0"/>
          </a:p>
        </p:txBody>
      </p:sp>
      <p:sp>
        <p:nvSpPr>
          <p:cNvPr id="15" name="텍스트 개체 틀 8">
            <a:extLst>
              <a:ext uri="{FF2B5EF4-FFF2-40B4-BE49-F238E27FC236}">
                <a16:creationId xmlns="" xmlns:a16="http://schemas.microsoft.com/office/drawing/2014/main" id="{B95692FA-0FC8-4EBA-8C23-6F85A921DB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 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16" name="텍스트 개체 틀 10">
            <a:extLst>
              <a:ext uri="{FF2B5EF4-FFF2-40B4-BE49-F238E27FC236}">
                <a16:creationId xmlns="" xmlns:a16="http://schemas.microsoft.com/office/drawing/2014/main" id="{BFA4D6B2-D388-4538-A77C-689D93EDB69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  <a:endParaRPr lang="ko-KR" altLang="en-ZA" noProof="0" dirty="0"/>
          </a:p>
        </p:txBody>
      </p:sp>
      <p:sp>
        <p:nvSpPr>
          <p:cNvPr id="19" name="그림 개체 틀 15">
            <a:extLst>
              <a:ext uri="{FF2B5EF4-FFF2-40B4-BE49-F238E27FC236}">
                <a16:creationId xmlns=""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3639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0" name="그림 개체 틀 15">
            <a:extLst>
              <a:ext uri="{FF2B5EF4-FFF2-40B4-BE49-F238E27FC236}">
                <a16:creationId xmlns=""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7039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1" name="그림 개체 틀 15">
            <a:extLst>
              <a:ext uri="{FF2B5EF4-FFF2-40B4-BE49-F238E27FC236}">
                <a16:creationId xmlns="" xmlns:a16="http://schemas.microsoft.com/office/drawing/2014/main" id="{5B90C43A-E202-44D5-87CB-BD25DE6EF54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0440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2" name="텍스트 개체 틀 5">
            <a:extLst>
              <a:ext uri="{FF2B5EF4-FFF2-40B4-BE49-F238E27FC236}">
                <a16:creationId xmlns="" xmlns:a16="http://schemas.microsoft.com/office/drawing/2014/main" id="{AE3E6576-B268-4232-858E-037F3AFA5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1499" y="1008000"/>
            <a:ext cx="6659814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00A98AF6-5DA1-4AA4-9068-753B7B67CCD9}"/>
              </a:ext>
            </a:extLst>
          </p:cNvPr>
          <p:cNvGrpSpPr/>
          <p:nvPr userDrawn="1"/>
        </p:nvGrpSpPr>
        <p:grpSpPr>
          <a:xfrm>
            <a:off x="323999" y="323998"/>
            <a:ext cx="4320000" cy="6120000"/>
            <a:chOff x="180000" y="180000"/>
            <a:chExt cx="4330700" cy="6292683"/>
          </a:xfrm>
        </p:grpSpPr>
        <p:sp>
          <p:nvSpPr>
            <p:cNvPr id="26" name="직사각형 6">
              <a:extLst>
                <a:ext uri="{FF2B5EF4-FFF2-40B4-BE49-F238E27FC236}">
                  <a16:creationId xmlns="" xmlns:a16="http://schemas.microsoft.com/office/drawing/2014/main" id="{610C6BE2-3871-4E51-920D-2E1F13FA22D4}"/>
                </a:ext>
              </a:extLst>
            </p:cNvPr>
            <p:cNvSpPr/>
            <p:nvPr/>
          </p:nvSpPr>
          <p:spPr>
            <a:xfrm>
              <a:off x="180000" y="6290249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/>
            </a:p>
          </p:txBody>
        </p:sp>
        <p:sp>
          <p:nvSpPr>
            <p:cNvPr id="27" name="직사각형 6">
              <a:extLst>
                <a:ext uri="{FF2B5EF4-FFF2-40B4-BE49-F238E27FC236}">
                  <a16:creationId xmlns="" xmlns:a16="http://schemas.microsoft.com/office/drawing/2014/main" id="{409F8537-0917-49A4-B9A1-0B68ED60DF2C}"/>
                </a:ext>
              </a:extLst>
            </p:cNvPr>
            <p:cNvSpPr/>
            <p:nvPr/>
          </p:nvSpPr>
          <p:spPr>
            <a:xfrm flipV="1">
              <a:off x="180000" y="180000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/>
            </a:p>
          </p:txBody>
        </p:sp>
      </p:grpSp>
      <p:sp>
        <p:nvSpPr>
          <p:cNvPr id="24" name="직사각형 6">
            <a:extLst>
              <a:ext uri="{FF2B5EF4-FFF2-40B4-BE49-F238E27FC236}">
                <a16:creationId xmlns="" xmlns:a16="http://schemas.microsoft.com/office/drawing/2014/main" id="{3E24480B-1EA1-4618-A14A-DFF8FA2638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780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28" name="직사각형 6">
            <a:extLst>
              <a:ext uri="{FF2B5EF4-FFF2-40B4-BE49-F238E27FC236}">
                <a16:creationId xmlns="" xmlns:a16="http://schemas.microsoft.com/office/drawing/2014/main" id="{043B620A-4118-4E00-9D79-5BD4C87DCE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395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29" name="직사각형 6">
            <a:extLst>
              <a:ext uri="{FF2B5EF4-FFF2-40B4-BE49-F238E27FC236}">
                <a16:creationId xmlns="" xmlns:a16="http://schemas.microsoft.com/office/drawing/2014/main" id="{612097E6-9559-4AEF-968E-6C2F89163D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699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xmlns="" val="2768649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그림 개체 틀 10">
            <a:extLst>
              <a:ext uri="{FF2B5EF4-FFF2-40B4-BE49-F238E27FC236}">
                <a16:creationId xmlns="" xmlns:a16="http://schemas.microsoft.com/office/drawing/2014/main" id="{42B3D5D2-87D3-49A6-9FA2-5D21A6486F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3999" y="143998"/>
            <a:ext cx="4680001" cy="6480000"/>
          </a:xfrm>
          <a:solidFill>
            <a:schemeClr val="bg1">
              <a:lumMod val="95000"/>
            </a:schemeClr>
          </a:solidFill>
        </p:spPr>
        <p:txBody>
          <a:bodyPr lIns="576000" tIns="0" rIns="36000" bIns="0" rtlCol="0" anchor="ctr"/>
          <a:lstStyle>
            <a:lvl1pPr marL="0" indent="0" algn="l">
              <a:buNone/>
              <a:defRPr/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900" y="432000"/>
            <a:ext cx="66601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 rtl="0"/>
              <a:t>‹#›</a:t>
            </a:fld>
            <a:endParaRPr lang="ko-KR" altLang="en-US" noProof="0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=""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02388" y="2233079"/>
            <a:ext cx="18720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 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2" name="텍스트 개체 틀 10">
            <a:extLst>
              <a:ext uri="{FF2B5EF4-FFF2-40B4-BE49-F238E27FC236}">
                <a16:creationId xmlns=""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02388" y="2721591"/>
            <a:ext cx="1872000" cy="36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  <a:endParaRPr lang="ko-KR" altLang="en-ZA" noProof="0" dirty="0"/>
          </a:p>
        </p:txBody>
      </p:sp>
      <p:sp>
        <p:nvSpPr>
          <p:cNvPr id="13" name="텍스트 개체 틀 8">
            <a:extLst>
              <a:ext uri="{FF2B5EF4-FFF2-40B4-BE49-F238E27FC236}">
                <a16:creationId xmlns=""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899313" y="2233079"/>
            <a:ext cx="18720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 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4" name="텍스트 개체 틀 10">
            <a:extLst>
              <a:ext uri="{FF2B5EF4-FFF2-40B4-BE49-F238E27FC236}">
                <a16:creationId xmlns=""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99313" y="2721591"/>
            <a:ext cx="1872000" cy="36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  <a:endParaRPr lang="ko-KR" altLang="en-ZA" noProof="0" dirty="0"/>
          </a:p>
        </p:txBody>
      </p:sp>
      <p:sp>
        <p:nvSpPr>
          <p:cNvPr id="19" name="그림 개체 틀 15">
            <a:extLst>
              <a:ext uri="{FF2B5EF4-FFF2-40B4-BE49-F238E27FC236}">
                <a16:creationId xmlns=""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30008" y="2233079"/>
            <a:ext cx="1219835" cy="1219835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0" name="그림 개체 틀 15">
            <a:extLst>
              <a:ext uri="{FF2B5EF4-FFF2-40B4-BE49-F238E27FC236}">
                <a16:creationId xmlns=""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526933" y="2233079"/>
            <a:ext cx="1219835" cy="1219835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2" name="텍스트 개체 틀 5">
            <a:extLst>
              <a:ext uri="{FF2B5EF4-FFF2-40B4-BE49-F238E27FC236}">
                <a16:creationId xmlns="" xmlns:a16="http://schemas.microsoft.com/office/drawing/2014/main" id="{AE3E6576-B268-4232-858E-037F3AFA5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1499" y="1008000"/>
            <a:ext cx="6659814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00A98AF6-5DA1-4AA4-9068-753B7B67CCD9}"/>
              </a:ext>
            </a:extLst>
          </p:cNvPr>
          <p:cNvGrpSpPr/>
          <p:nvPr userDrawn="1"/>
        </p:nvGrpSpPr>
        <p:grpSpPr>
          <a:xfrm>
            <a:off x="323999" y="323998"/>
            <a:ext cx="4320000" cy="6120000"/>
            <a:chOff x="180000" y="180000"/>
            <a:chExt cx="4330700" cy="6292683"/>
          </a:xfrm>
        </p:grpSpPr>
        <p:sp>
          <p:nvSpPr>
            <p:cNvPr id="26" name="직사각형 6">
              <a:extLst>
                <a:ext uri="{FF2B5EF4-FFF2-40B4-BE49-F238E27FC236}">
                  <a16:creationId xmlns="" xmlns:a16="http://schemas.microsoft.com/office/drawing/2014/main" id="{610C6BE2-3871-4E51-920D-2E1F13FA22D4}"/>
                </a:ext>
              </a:extLst>
            </p:cNvPr>
            <p:cNvSpPr/>
            <p:nvPr/>
          </p:nvSpPr>
          <p:spPr>
            <a:xfrm>
              <a:off x="180000" y="6290249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/>
            </a:p>
          </p:txBody>
        </p:sp>
        <p:sp>
          <p:nvSpPr>
            <p:cNvPr id="27" name="직사각형 6">
              <a:extLst>
                <a:ext uri="{FF2B5EF4-FFF2-40B4-BE49-F238E27FC236}">
                  <a16:creationId xmlns="" xmlns:a16="http://schemas.microsoft.com/office/drawing/2014/main" id="{409F8537-0917-49A4-B9A1-0B68ED60DF2C}"/>
                </a:ext>
              </a:extLst>
            </p:cNvPr>
            <p:cNvSpPr/>
            <p:nvPr/>
          </p:nvSpPr>
          <p:spPr>
            <a:xfrm flipV="1">
              <a:off x="180000" y="180000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/>
            </a:p>
          </p:txBody>
        </p:sp>
      </p:grpSp>
      <p:sp>
        <p:nvSpPr>
          <p:cNvPr id="33" name="텍스트 개체 틀 8">
            <a:extLst>
              <a:ext uri="{FF2B5EF4-FFF2-40B4-BE49-F238E27FC236}">
                <a16:creationId xmlns="" xmlns:a16="http://schemas.microsoft.com/office/drawing/2014/main" id="{88A88076-4208-4A97-A015-3DFBFCC94A7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502388" y="3859797"/>
            <a:ext cx="18720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 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34" name="텍스트 개체 틀 10">
            <a:extLst>
              <a:ext uri="{FF2B5EF4-FFF2-40B4-BE49-F238E27FC236}">
                <a16:creationId xmlns="" xmlns:a16="http://schemas.microsoft.com/office/drawing/2014/main" id="{C0468E64-5403-40FE-84BE-184FCF30EA3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02388" y="4348309"/>
            <a:ext cx="1872000" cy="36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  <a:endParaRPr lang="ko-KR" altLang="en-ZA" noProof="0" dirty="0"/>
          </a:p>
        </p:txBody>
      </p:sp>
      <p:sp>
        <p:nvSpPr>
          <p:cNvPr id="35" name="텍스트 개체 틀 8">
            <a:extLst>
              <a:ext uri="{FF2B5EF4-FFF2-40B4-BE49-F238E27FC236}">
                <a16:creationId xmlns="" xmlns:a16="http://schemas.microsoft.com/office/drawing/2014/main" id="{D0CF6241-B0D3-4D20-B605-DD302BA1D6C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899313" y="3859797"/>
            <a:ext cx="18720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 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36" name="텍스트 개체 틀 10">
            <a:extLst>
              <a:ext uri="{FF2B5EF4-FFF2-40B4-BE49-F238E27FC236}">
                <a16:creationId xmlns="" xmlns:a16="http://schemas.microsoft.com/office/drawing/2014/main" id="{711DB09A-A42D-4902-AF3E-5D0DC168C28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99313" y="4348309"/>
            <a:ext cx="1872000" cy="36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  <a:endParaRPr lang="ko-KR" altLang="en-ZA" noProof="0" dirty="0"/>
          </a:p>
        </p:txBody>
      </p:sp>
      <p:sp>
        <p:nvSpPr>
          <p:cNvPr id="37" name="그림 개체 틀 15">
            <a:extLst>
              <a:ext uri="{FF2B5EF4-FFF2-40B4-BE49-F238E27FC236}">
                <a16:creationId xmlns="" xmlns:a16="http://schemas.microsoft.com/office/drawing/2014/main" id="{E96186ED-3118-47CD-987B-87DECE43F025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5130008" y="3859797"/>
            <a:ext cx="1219835" cy="1219835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38" name="그림 개체 틀 15">
            <a:extLst>
              <a:ext uri="{FF2B5EF4-FFF2-40B4-BE49-F238E27FC236}">
                <a16:creationId xmlns="" xmlns:a16="http://schemas.microsoft.com/office/drawing/2014/main" id="{BF2BC07A-75E7-4434-B71D-F48A7ADA804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526933" y="3859797"/>
            <a:ext cx="1219835" cy="1219835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4" name="직사각형 6">
            <a:extLst>
              <a:ext uri="{FF2B5EF4-FFF2-40B4-BE49-F238E27FC236}">
                <a16:creationId xmlns="" xmlns:a16="http://schemas.microsoft.com/office/drawing/2014/main" id="{CEDEC4EC-1B7D-4C30-9BDC-ED714BC0AD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2388" y="3311998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28" name="직사각형 6">
            <a:extLst>
              <a:ext uri="{FF2B5EF4-FFF2-40B4-BE49-F238E27FC236}">
                <a16:creationId xmlns="" xmlns:a16="http://schemas.microsoft.com/office/drawing/2014/main" id="{61B31970-0B46-450B-916F-74D6DEF9B8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17313" y="3311998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29" name="직사각형 6">
            <a:extLst>
              <a:ext uri="{FF2B5EF4-FFF2-40B4-BE49-F238E27FC236}">
                <a16:creationId xmlns="" xmlns:a16="http://schemas.microsoft.com/office/drawing/2014/main" id="{950320AF-7644-49E1-9D16-7054771391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2388" y="4935521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30" name="직사각형 6">
            <a:extLst>
              <a:ext uri="{FF2B5EF4-FFF2-40B4-BE49-F238E27FC236}">
                <a16:creationId xmlns="" xmlns:a16="http://schemas.microsoft.com/office/drawing/2014/main" id="{D36D919E-E710-495F-8E8C-3A987E502C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17313" y="4935521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xmlns="" val="980651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4BB9D81-6871-4A9D-BF45-2D079E8030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3465" y="812097"/>
            <a:ext cx="11528535" cy="5645385"/>
          </a:xfrm>
          <a:prstGeom prst="rect">
            <a:avLst/>
          </a:prstGeom>
        </p:spPr>
      </p:pic>
      <p:sp>
        <p:nvSpPr>
          <p:cNvPr id="8" name="그림 개체 틀 10">
            <a:extLst>
              <a:ext uri="{FF2B5EF4-FFF2-40B4-BE49-F238E27FC236}">
                <a16:creationId xmlns="" xmlns:a16="http://schemas.microsoft.com/office/drawing/2014/main" id="{D7C80831-068A-4F76-B718-3D893A2E5B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25540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 dirty="0"/>
              <a:t>여기에 화면 디자인 삽입 또는 끌어서 놓기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370" y="3955774"/>
            <a:ext cx="3978665" cy="1976617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ZA" noProof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A5F0423-B6EE-42FD-9306-5E965142C6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 rtl="0"/>
              <a:t>‹#›</a:t>
            </a:fld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BCE01B6-FB5C-471B-B95B-DB3DC8A0E4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9" name="제목 8">
            <a:extLst>
              <a:ext uri="{FF2B5EF4-FFF2-40B4-BE49-F238E27FC236}">
                <a16:creationId xmlns="" xmlns:a16="http://schemas.microsoft.com/office/drawing/2014/main" id="{5CA0D6D2-4DA0-4AEE-95C1-E8BDD05153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71035" cy="432000"/>
          </a:xfrm>
        </p:spPr>
        <p:txBody>
          <a:bodyPr rtlCol="0"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제목 편집</a:t>
            </a:r>
            <a:endParaRPr lang="ko-KR" altLang="en-ZA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86E450DC-177B-4710-8122-B192B58AB3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863" y="2563813"/>
            <a:ext cx="3979862" cy="1212850"/>
          </a:xfrm>
        </p:spPr>
        <p:txBody>
          <a:bodyPr rtlCol="0" anchor="b"/>
          <a:lstStyle>
            <a:lvl1pPr marL="0" indent="0">
              <a:buNone/>
              <a:defRPr sz="2800">
                <a:latin typeface="+mj-lt"/>
              </a:defRPr>
            </a:lvl1pPr>
            <a:lvl2pPr marL="266700" indent="0">
              <a:buNone/>
              <a:defRPr>
                <a:latin typeface="+mj-lt"/>
              </a:defRPr>
            </a:lvl2pPr>
            <a:lvl3pPr marL="542925" indent="0">
              <a:buNone/>
              <a:defRPr>
                <a:latin typeface="+mj-lt"/>
              </a:defRPr>
            </a:lvl3pPr>
            <a:lvl4pPr marL="809625" indent="0">
              <a:buNone/>
              <a:defRPr>
                <a:latin typeface="+mj-lt"/>
              </a:defRPr>
            </a:lvl4pPr>
            <a:lvl5pPr marL="1076325" indent="0">
              <a:buNone/>
              <a:defRPr>
                <a:latin typeface="+mj-lt"/>
              </a:defRPr>
            </a:lvl5pPr>
          </a:lstStyle>
          <a:p>
            <a:pPr lvl="0" rtl="0"/>
            <a:r>
              <a:rPr lang="ko-KR" altLang="en-US" noProof="0" dirty="0"/>
              <a:t>강조 표시된 텍스트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xmlns="" val="4197012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 rtl="0"/>
              <a:t>‹#›</a:t>
            </a:fld>
            <a:endParaRPr lang="ko-KR" altLang="en-US" noProof="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 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0" name="텍스트 개체 틀 10">
            <a:extLst>
              <a:ext uri="{FF2B5EF4-FFF2-40B4-BE49-F238E27FC236}">
                <a16:creationId xmlns=""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  <a:endParaRPr lang="ko-KR" altLang="en-ZA" noProof="0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=""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 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12" name="텍스트 개체 틀 10">
            <a:extLst>
              <a:ext uri="{FF2B5EF4-FFF2-40B4-BE49-F238E27FC236}">
                <a16:creationId xmlns=""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  <a:endParaRPr lang="ko-KR" altLang="en-ZA" noProof="0" dirty="0"/>
          </a:p>
        </p:txBody>
      </p:sp>
      <p:sp>
        <p:nvSpPr>
          <p:cNvPr id="13" name="텍스트 개체 틀 8">
            <a:extLst>
              <a:ext uri="{FF2B5EF4-FFF2-40B4-BE49-F238E27FC236}">
                <a16:creationId xmlns=""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 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4</a:t>
            </a:r>
            <a:endParaRPr lang="ko-KR" altLang="en-ZA" noProof="0" dirty="0"/>
          </a:p>
        </p:txBody>
      </p:sp>
      <p:sp>
        <p:nvSpPr>
          <p:cNvPr id="14" name="텍스트 개체 틀 10">
            <a:extLst>
              <a:ext uri="{FF2B5EF4-FFF2-40B4-BE49-F238E27FC236}">
                <a16:creationId xmlns=""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  <a:endParaRPr lang="ko-KR" altLang="en-ZA" noProof="0" dirty="0"/>
          </a:p>
        </p:txBody>
      </p:sp>
      <p:sp>
        <p:nvSpPr>
          <p:cNvPr id="18" name="그림 개체 틀 15">
            <a:extLst>
              <a:ext uri="{FF2B5EF4-FFF2-40B4-BE49-F238E27FC236}">
                <a16:creationId xmlns=""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0238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19" name="그림 개체 틀 15">
            <a:extLst>
              <a:ext uri="{FF2B5EF4-FFF2-40B4-BE49-F238E27FC236}">
                <a16:creationId xmlns=""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3639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0" name="그림 개체 틀 15">
            <a:extLst>
              <a:ext uri="{FF2B5EF4-FFF2-40B4-BE49-F238E27FC236}">
                <a16:creationId xmlns=""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7039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2" name="텍스트 개체 틀 5">
            <a:extLst>
              <a:ext uri="{FF2B5EF4-FFF2-40B4-BE49-F238E27FC236}">
                <a16:creationId xmlns="" xmlns:a16="http://schemas.microsoft.com/office/drawing/2014/main" id="{AE3E6576-B268-4232-858E-037F3AFA5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0DFB96B7-45A3-4381-89C2-4A31A565FF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43850" y="1642400"/>
            <a:ext cx="6516100" cy="2131094"/>
            <a:chOff x="2843850" y="1642400"/>
            <a:chExt cx="1836000" cy="2131094"/>
          </a:xfrm>
        </p:grpSpPr>
        <p:sp>
          <p:nvSpPr>
            <p:cNvPr id="16" name="직사각형 6">
              <a:extLst>
                <a:ext uri="{FF2B5EF4-FFF2-40B4-BE49-F238E27FC236}">
                  <a16:creationId xmlns="" xmlns:a16="http://schemas.microsoft.com/office/drawing/2014/main" id="{57C639D3-D14E-4739-A805-8BD1EE3723AB}"/>
                </a:ext>
              </a:extLst>
            </p:cNvPr>
            <p:cNvSpPr/>
            <p:nvPr/>
          </p:nvSpPr>
          <p:spPr>
            <a:xfrm>
              <a:off x="2843850" y="3629494"/>
              <a:ext cx="1836000" cy="144000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/>
            </a:p>
          </p:txBody>
        </p:sp>
        <p:sp>
          <p:nvSpPr>
            <p:cNvPr id="17" name="직사각형 6">
              <a:extLst>
                <a:ext uri="{FF2B5EF4-FFF2-40B4-BE49-F238E27FC236}">
                  <a16:creationId xmlns="" xmlns:a16="http://schemas.microsoft.com/office/drawing/2014/main" id="{3552379E-CA58-42E4-929B-E0CDE195CFB4}"/>
                </a:ext>
              </a:extLst>
            </p:cNvPr>
            <p:cNvSpPr/>
            <p:nvPr/>
          </p:nvSpPr>
          <p:spPr>
            <a:xfrm flipV="1">
              <a:off x="2843850" y="1642400"/>
              <a:ext cx="1836000" cy="144000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883970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C4608B7-DD3E-4FE7-99F3-5F9903CF962C}"/>
              </a:ext>
            </a:extLst>
          </p:cNvPr>
          <p:cNvSpPr/>
          <p:nvPr userDrawn="1"/>
        </p:nvSpPr>
        <p:spPr>
          <a:xfrm>
            <a:off x="11408062" y="6126183"/>
            <a:ext cx="54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0014CD90-8DA5-4100-A913-BD3783FA44B9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  <a:endParaRPr lang="ko-KR" altLang="en-ZA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70" y="1272208"/>
            <a:ext cx="11340000" cy="46601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9975" y="6487997"/>
            <a:ext cx="4114800" cy="20610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9431" y="6213621"/>
            <a:ext cx="53726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600" b="1" i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cxnSp>
        <p:nvCxnSpPr>
          <p:cNvPr id="12" name="직선 연결선(S) 11">
            <a:extLst>
              <a:ext uri="{FF2B5EF4-FFF2-40B4-BE49-F238E27FC236}">
                <a16:creationId xmlns="" xmlns:a16="http://schemas.microsoft.com/office/drawing/2014/main" id="{227520FF-02C3-4FC8-9DD4-6FD4DAE01FE9}"/>
              </a:ext>
            </a:extLst>
          </p:cNvPr>
          <p:cNvCxnSpPr>
            <a:cxnSpLocks/>
          </p:cNvCxnSpPr>
          <p:nvPr userDrawn="1"/>
        </p:nvCxnSpPr>
        <p:spPr>
          <a:xfrm>
            <a:off x="11408062" y="6780192"/>
            <a:ext cx="5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D948D9BA-F531-48FF-BE31-0248EF5CC454}"/>
              </a:ext>
            </a:extLst>
          </p:cNvPr>
          <p:cNvSpPr/>
          <p:nvPr userDrawn="1"/>
        </p:nvSpPr>
        <p:spPr>
          <a:xfrm>
            <a:off x="0" y="6780458"/>
            <a:ext cx="11232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C637404C-CCC9-46CA-A9D3-525E2E6FC73B}"/>
              </a:ext>
            </a:extLst>
          </p:cNvPr>
          <p:cNvGrpSpPr/>
          <p:nvPr userDrawn="1"/>
        </p:nvGrpSpPr>
        <p:grpSpPr>
          <a:xfrm>
            <a:off x="9874905" y="6130433"/>
            <a:ext cx="1329870" cy="320195"/>
            <a:chOff x="1985170" y="1950690"/>
            <a:chExt cx="2173095" cy="523220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05EB3BD8-4375-44FB-9E9D-0FB76CBA224D}"/>
                </a:ext>
              </a:extLst>
            </p:cNvPr>
            <p:cNvSpPr/>
            <p:nvPr/>
          </p:nvSpPr>
          <p:spPr>
            <a:xfrm>
              <a:off x="1985170" y="1950690"/>
              <a:ext cx="2173095" cy="5232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ctr" rtl="0"/>
              <a:r>
                <a:rPr lang="ko-KR" altLang="en-US" sz="1200" noProof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세미프로젝트</a:t>
              </a:r>
              <a:endParaRPr lang="en-US" altLang="ko-KR" sz="1200" noProof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6">
              <a:extLst>
                <a:ext uri="{FF2B5EF4-FFF2-40B4-BE49-F238E27FC236}">
                  <a16:creationId xmlns="" xmlns:a16="http://schemas.microsoft.com/office/drawing/2014/main" id="{BCC973EA-C8AF-4B29-93CC-A9F4F15E238E}"/>
                </a:ext>
              </a:extLst>
            </p:cNvPr>
            <p:cNvSpPr/>
            <p:nvPr/>
          </p:nvSpPr>
          <p:spPr>
            <a:xfrm flipV="1">
              <a:off x="2087087" y="2034539"/>
              <a:ext cx="203115" cy="177761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  <a:gd name="connsiteX0" fmla="*/ 4330700 w 4330700"/>
                <a:gd name="connsiteY0" fmla="*/ 588834 h 588834"/>
                <a:gd name="connsiteX1" fmla="*/ 0 w 4330700"/>
                <a:gd name="connsiteY1" fmla="*/ 588834 h 588834"/>
                <a:gd name="connsiteX2" fmla="*/ 0 w 4330700"/>
                <a:gd name="connsiteY2" fmla="*/ 0 h 588834"/>
                <a:gd name="connsiteX0" fmla="*/ 550806 w 550806"/>
                <a:gd name="connsiteY0" fmla="*/ 588834 h 588834"/>
                <a:gd name="connsiteX1" fmla="*/ 0 w 550806"/>
                <a:gd name="connsiteY1" fmla="*/ 588834 h 588834"/>
                <a:gd name="connsiteX2" fmla="*/ 0 w 550806"/>
                <a:gd name="connsiteY2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806" h="588834">
                  <a:moveTo>
                    <a:pt x="550806" y="588834"/>
                  </a:move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sz="1100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50" r:id="rId10"/>
    <p:sldLayoutId id="2147483652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56" r:id="rId19"/>
    <p:sldLayoutId id="2147483657" r:id="rId20"/>
    <p:sldLayoutId id="2147483653" r:id="rId21"/>
    <p:sldLayoutId id="2147483654" r:id="rId22"/>
    <p:sldLayoutId id="2147483655" r:id="rId23"/>
    <p:sldLayoutId id="2147483674" r:id="rId2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 spc="-1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66700" indent="-266700" algn="l" defTabSz="914400" rtl="0" eaLnBrk="1" latinLnBrk="1" hangingPunct="1">
        <a:lnSpc>
          <a:spcPct val="90000"/>
        </a:lnSpc>
        <a:spcBef>
          <a:spcPts val="1000"/>
        </a:spcBef>
        <a:buClr>
          <a:schemeClr val="accent1"/>
        </a:buClr>
        <a:buFont typeface="Calibri" panose="020F0502020204030204" pitchFamily="34" charset="0"/>
        <a:buChar char="○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42925" indent="-276225" algn="l" defTabSz="914400" rtl="0" eaLnBrk="1" latinLnBrk="1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09625" indent="-266700" algn="l" defTabSz="914400" rtl="0" eaLnBrk="1" latinLnBrk="1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76325" indent="-266700" algn="l" defTabSz="914400" rtl="0" eaLnBrk="1" latinLnBrk="1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43025" indent="-266700" algn="l" defTabSz="914400" rtl="0" eaLnBrk="1" latinLnBrk="1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.png"/><Relationship Id="rId3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image" Target="../media/image9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개체 틀 18" descr="긴 목재 터널">
            <a:extLst>
              <a:ext uri="{FF2B5EF4-FFF2-40B4-BE49-F238E27FC236}">
                <a16:creationId xmlns="" xmlns:a16="http://schemas.microsoft.com/office/drawing/2014/main" id="{26BCC204-42D7-4F58-B6DF-AB0501ACD7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/>
      </p:pic>
      <p:sp>
        <p:nvSpPr>
          <p:cNvPr id="22" name="제목 21">
            <a:extLst>
              <a:ext uri="{FF2B5EF4-FFF2-40B4-BE49-F238E27FC236}">
                <a16:creationId xmlns="" xmlns:a16="http://schemas.microsoft.com/office/drawing/2014/main" id="{BA160141-042F-4099-856C-C1D62E0FF5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병원 업무 관리 프로그램</a:t>
            </a:r>
          </a:p>
        </p:txBody>
      </p:sp>
      <p:sp>
        <p:nvSpPr>
          <p:cNvPr id="23" name="부제목 22">
            <a:extLst>
              <a:ext uri="{FF2B5EF4-FFF2-40B4-BE49-F238E27FC236}">
                <a16:creationId xmlns="" xmlns:a16="http://schemas.microsoft.com/office/drawing/2014/main" id="{212BE0C8-3274-44C1-93C2-9347988BD0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>
              <a:spcBef>
                <a:spcPts val="600"/>
              </a:spcBef>
            </a:pPr>
            <a:r>
              <a:rPr lang="en-US" altLang="ko-KR" noProof="1"/>
              <a:t>[ </a:t>
            </a:r>
            <a:r>
              <a:rPr lang="en-US" altLang="ko-KR" noProof="1" smtClean="0"/>
              <a:t>2 ]</a:t>
            </a:r>
            <a:r>
              <a:rPr lang="ko-KR" altLang="en-US" noProof="1"/>
              <a:t>조 </a:t>
            </a:r>
            <a:r>
              <a:rPr lang="en-US" altLang="ko-KR" noProof="1"/>
              <a:t>: </a:t>
            </a:r>
            <a:r>
              <a:rPr lang="ko-KR" altLang="en-US" noProof="1" smtClean="0"/>
              <a:t>원</a:t>
            </a:r>
            <a:r>
              <a:rPr lang="en-US" altLang="ko-KR" noProof="1" smtClean="0"/>
              <a:t>, </a:t>
            </a:r>
            <a:r>
              <a:rPr lang="ko-KR" altLang="en-US" noProof="1" smtClean="0"/>
              <a:t>김</a:t>
            </a:r>
            <a:r>
              <a:rPr lang="en-US" altLang="ko-KR" noProof="1" smtClean="0"/>
              <a:t>, </a:t>
            </a:r>
            <a:r>
              <a:rPr lang="ko-KR" altLang="en-US" noProof="1" smtClean="0"/>
              <a:t>오</a:t>
            </a:r>
            <a:endParaRPr lang="en-US" altLang="ko-KR" noProof="1"/>
          </a:p>
          <a:p>
            <a:pPr rtl="0">
              <a:spcBef>
                <a:spcPts val="600"/>
              </a:spcBef>
            </a:pPr>
            <a:r>
              <a:rPr lang="en-US" altLang="ko-KR" spc="-70" noProof="1"/>
              <a:t>        </a:t>
            </a:r>
            <a:r>
              <a:rPr lang="ko-KR" altLang="en-US" noProof="1" smtClean="0"/>
              <a:t>한</a:t>
            </a:r>
            <a:r>
              <a:rPr lang="en-US" altLang="ko-KR" noProof="1" smtClean="0"/>
              <a:t>, </a:t>
            </a:r>
            <a:r>
              <a:rPr lang="ko-KR" altLang="en-US" noProof="1" smtClean="0"/>
              <a:t>이</a:t>
            </a:r>
            <a:endParaRPr lang="ko-KR" altLang="en-US" noProof="1"/>
          </a:p>
        </p:txBody>
      </p:sp>
      <p:grpSp>
        <p:nvGrpSpPr>
          <p:cNvPr id="112" name="그룹 111" descr="주목 효과 이미지 대괄호&#10;">
            <a:extLst>
              <a:ext uri="{FF2B5EF4-FFF2-40B4-BE49-F238E27FC236}">
                <a16:creationId xmlns="" xmlns:a16="http://schemas.microsoft.com/office/drawing/2014/main" id="{D624720B-51E1-474D-90C6-CD74ED1DA3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4000" y="144000"/>
            <a:ext cx="4860000" cy="6498000"/>
            <a:chOff x="408650" y="404285"/>
            <a:chExt cx="4330700" cy="3164637"/>
          </a:xfrm>
        </p:grpSpPr>
        <p:sp>
          <p:nvSpPr>
            <p:cNvPr id="110" name="직사각형 6">
              <a:extLst>
                <a:ext uri="{FF2B5EF4-FFF2-40B4-BE49-F238E27FC236}">
                  <a16:creationId xmlns="" xmlns:a16="http://schemas.microsoft.com/office/drawing/2014/main" id="{E4561AC7-2339-461B-BFF9-BEBEF60974E1}"/>
                </a:ext>
              </a:extLst>
            </p:cNvPr>
            <p:cNvSpPr/>
            <p:nvPr/>
          </p:nvSpPr>
          <p:spPr>
            <a:xfrm>
              <a:off x="408650" y="3386488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직사각형 6">
              <a:extLst>
                <a:ext uri="{FF2B5EF4-FFF2-40B4-BE49-F238E27FC236}">
                  <a16:creationId xmlns="" xmlns:a16="http://schemas.microsoft.com/office/drawing/2014/main" id="{6FFCCB15-66C7-4E86-BF09-14C5B1569970}"/>
                </a:ext>
              </a:extLst>
            </p:cNvPr>
            <p:cNvSpPr/>
            <p:nvPr/>
          </p:nvSpPr>
          <p:spPr>
            <a:xfrm flipV="1">
              <a:off x="408650" y="404285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그룹 3" descr="로고 개체 틀">
            <a:extLst>
              <a:ext uri="{FF2B5EF4-FFF2-40B4-BE49-F238E27FC236}">
                <a16:creationId xmlns="" xmlns:a16="http://schemas.microsoft.com/office/drawing/2014/main" id="{15BDFF4F-F29E-432C-8919-538354CC3582}"/>
              </a:ext>
            </a:extLst>
          </p:cNvPr>
          <p:cNvGrpSpPr/>
          <p:nvPr/>
        </p:nvGrpSpPr>
        <p:grpSpPr>
          <a:xfrm>
            <a:off x="144000" y="2484880"/>
            <a:ext cx="2173095" cy="523220"/>
            <a:chOff x="1985170" y="1950690"/>
            <a:chExt cx="2173095" cy="523220"/>
          </a:xfrm>
        </p:grpSpPr>
        <p:sp>
          <p:nvSpPr>
            <p:cNvPr id="3" name="직사각형 2">
              <a:extLst>
                <a:ext uri="{FF2B5EF4-FFF2-40B4-BE49-F238E27FC236}">
                  <a16:creationId xmlns="" xmlns:a16="http://schemas.microsoft.com/office/drawing/2014/main" id="{5C906931-C069-4BF7-9D34-6BD0A441F1D0}"/>
                </a:ext>
              </a:extLst>
            </p:cNvPr>
            <p:cNvSpPr/>
            <p:nvPr/>
          </p:nvSpPr>
          <p:spPr>
            <a:xfrm>
              <a:off x="1985170" y="1950690"/>
              <a:ext cx="2173095" cy="52322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 anchor="ctr">
              <a:noAutofit/>
            </a:bodyPr>
            <a:lstStyle/>
            <a:p>
              <a:pPr algn="ctr" rtl="0"/>
              <a:r>
                <a:rPr lang="ko-KR" altLang="en-US"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세미프로젝트</a:t>
              </a:r>
              <a:endPara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직사각형 6">
              <a:extLst>
                <a:ext uri="{FF2B5EF4-FFF2-40B4-BE49-F238E27FC236}">
                  <a16:creationId xmlns="" xmlns:a16="http://schemas.microsoft.com/office/drawing/2014/main" id="{FA7AA601-65CC-44E2-A893-84390726E282}"/>
                </a:ext>
              </a:extLst>
            </p:cNvPr>
            <p:cNvSpPr/>
            <p:nvPr/>
          </p:nvSpPr>
          <p:spPr>
            <a:xfrm flipV="1">
              <a:off x="2087087" y="2034539"/>
              <a:ext cx="203115" cy="177761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  <a:gd name="connsiteX0" fmla="*/ 4330700 w 4330700"/>
                <a:gd name="connsiteY0" fmla="*/ 588834 h 588834"/>
                <a:gd name="connsiteX1" fmla="*/ 0 w 4330700"/>
                <a:gd name="connsiteY1" fmla="*/ 588834 h 588834"/>
                <a:gd name="connsiteX2" fmla="*/ 0 w 4330700"/>
                <a:gd name="connsiteY2" fmla="*/ 0 h 588834"/>
                <a:gd name="connsiteX0" fmla="*/ 550806 w 550806"/>
                <a:gd name="connsiteY0" fmla="*/ 588834 h 588834"/>
                <a:gd name="connsiteX1" fmla="*/ 0 w 550806"/>
                <a:gd name="connsiteY1" fmla="*/ 588834 h 588834"/>
                <a:gd name="connsiteX2" fmla="*/ 0 w 550806"/>
                <a:gd name="connsiteY2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806" h="588834">
                  <a:moveTo>
                    <a:pt x="550806" y="588834"/>
                  </a:move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48523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=""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ko-KR" altLang="en-US" dirty="0" smtClean="0"/>
              <a:t>설계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10</a:t>
            </a:fld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43485" y="3738964"/>
            <a:ext cx="6176204" cy="2125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43485" y="980375"/>
            <a:ext cx="6176204" cy="2125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2169622" y="286456"/>
            <a:ext cx="0" cy="6089406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92189" y="58026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의사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843485" y="333885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환자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177543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=""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ko-KR" altLang="en-US" dirty="0" smtClean="0"/>
              <a:t>설계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11</a:t>
            </a:fld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2169622" y="286456"/>
            <a:ext cx="0" cy="6089406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92108" y="74364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질병</a:t>
            </a:r>
            <a:endParaRPr lang="en-US" altLang="ko-KR" b="1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2844174" y="260893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진료</a:t>
            </a:r>
            <a:endParaRPr lang="en-US" altLang="ko-KR" b="1" dirty="0" smtClean="0"/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44174" y="1163806"/>
            <a:ext cx="6315798" cy="1298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09248011"/>
              </p:ext>
            </p:extLst>
          </p:nvPr>
        </p:nvGraphicFramePr>
        <p:xfrm>
          <a:off x="2867620" y="3091101"/>
          <a:ext cx="7559367" cy="294686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2043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9070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321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8687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4452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46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논리이름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물리이름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데이터타입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Null/NotNull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비고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46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진료코드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clNo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number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N-A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Primary 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46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환자번호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f_paNo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number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N-N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946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의사번호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f_dcNo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number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N-N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46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진료내용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clDesc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varchar2(50)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46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진료비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clPay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46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진료일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clRegdate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timestamp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Default : sysdate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46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질병코드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dsNo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946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처방비합산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dsTotalpay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946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수납플래그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flag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number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Default : 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48174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=""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ko-KR" altLang="en-US" dirty="0" smtClean="0"/>
              <a:t>설계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12</a:t>
            </a:fld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2169622" y="286456"/>
            <a:ext cx="0" cy="6089406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92109" y="50261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관리자</a:t>
            </a:r>
            <a:endParaRPr lang="ko-KR" alt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792110" y="345973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스케줄</a:t>
            </a:r>
            <a:endParaRPr lang="en-US" altLang="ko-KR" sz="2000" b="1" dirty="0" smtClean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92111" y="902051"/>
            <a:ext cx="7732282" cy="245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45401927"/>
              </p:ext>
            </p:extLst>
          </p:nvPr>
        </p:nvGraphicFramePr>
        <p:xfrm>
          <a:off x="2892667" y="3859846"/>
          <a:ext cx="7036778" cy="225960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121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83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4003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9099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27623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66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논리이름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물리이름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데이터타입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Null/NotNull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비고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66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스케줄번호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scNo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number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N-A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Primary 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66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의사번호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f_dcNo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number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Unique(f_dcNo,scDate)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66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예약일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scDate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Unique(f_dcNo,scDate)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66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스케줄내용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scDesc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varchar2(50)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66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환자번호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paNo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number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99875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=""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ko-KR" altLang="en-US" dirty="0" smtClean="0"/>
              <a:t>설계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13</a:t>
            </a:fld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2169622" y="286456"/>
            <a:ext cx="0" cy="6089406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92110" y="65704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/>
              <a:t>진료과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792109" y="230462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수납</a:t>
            </a:r>
            <a:endParaRPr lang="en-US" altLang="ko-KR" sz="2000" b="1" dirty="0" smtClean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92110" y="1057152"/>
            <a:ext cx="7106637" cy="92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92110" y="2704734"/>
            <a:ext cx="7147229" cy="3361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506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14</a:t>
            </a:fld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2169622" y="286456"/>
            <a:ext cx="0" cy="6089406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23993" y="383330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병실</a:t>
            </a:r>
            <a:endParaRPr lang="en-US" altLang="ko-KR" sz="2000" b="1" dirty="0" smtClean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23993" y="4233410"/>
            <a:ext cx="6871891" cy="1651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4729568"/>
              </p:ext>
            </p:extLst>
          </p:nvPr>
        </p:nvGraphicFramePr>
        <p:xfrm>
          <a:off x="2923992" y="786179"/>
          <a:ext cx="7486099" cy="293004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1927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7916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1921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7343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4215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2556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논리이름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물리이름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데이터타입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Null/NotNull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비고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556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수속번호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prNo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number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N-A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Primary 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556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수속종류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prType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number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N-N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556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병실번호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hrNo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number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556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입원일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hrIn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556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퇴원일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hrOut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556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환자코드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f_paNo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number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2556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진료코드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f_clNo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number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2556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가격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prPrice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number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923992" y="309756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수속 기록</a:t>
            </a:r>
            <a:endParaRPr lang="en-US" altLang="ko-KR" sz="2000" b="1" dirty="0" smtClean="0"/>
          </a:p>
        </p:txBody>
      </p:sp>
      <p:sp>
        <p:nvSpPr>
          <p:cNvPr id="9" name="제목 11">
            <a:extLst>
              <a:ext uri="{FF2B5EF4-FFF2-40B4-BE49-F238E27FC236}">
                <a16:creationId xmlns=""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ko-KR" altLang="en-US" dirty="0" smtClean="0"/>
              <a:t>설계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0662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=""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DB</a:t>
            </a:r>
            <a:r>
              <a:rPr lang="ko-KR" altLang="en-US" dirty="0"/>
              <a:t> </a:t>
            </a:r>
            <a:r>
              <a:rPr lang="ko-KR" altLang="en-US" dirty="0" smtClean="0"/>
              <a:t>설계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15</a:t>
            </a:fld>
            <a:endParaRPr lang="ko-KR" altLang="en-US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2169622" y="286456"/>
            <a:ext cx="0" cy="6089406"/>
          </a:xfrm>
          <a:prstGeom prst="line">
            <a:avLst/>
          </a:prstGeom>
          <a:ln>
            <a:gradFill flip="none" rotWithShape="1">
              <a:gsLst>
                <a:gs pos="60000">
                  <a:srgbClr val="3F3F3F">
                    <a:alpha val="54000"/>
                  </a:srgb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  <a:effectLst>
            <a:outerShdw blurRad="152400" sx="56000" sy="56000" algn="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62718" y="4241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침</a:t>
            </a:r>
            <a:r>
              <a:rPr lang="ko-KR" altLang="en-US" b="1" dirty="0"/>
              <a:t>대</a:t>
            </a:r>
            <a:endParaRPr lang="ko-KR" alt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762718" y="35167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처방</a:t>
            </a:r>
            <a:endParaRPr lang="en-US" altLang="ko-KR" b="1" dirty="0" smtClean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74957" y="793473"/>
            <a:ext cx="6309044" cy="125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62717" y="2392946"/>
            <a:ext cx="6321284" cy="1053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92110" y="3886109"/>
            <a:ext cx="6291891" cy="2489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753709" y="2050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약</a:t>
            </a:r>
            <a:endParaRPr lang="en-US" altLang="ko-KR" sz="2000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48746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xmlns="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en-US" altLang="ko-KR" dirty="0" smtClean="0"/>
              <a:t>(</a:t>
            </a:r>
            <a:r>
              <a:rPr lang="ko-KR" altLang="en-US" dirty="0" smtClean="0"/>
              <a:t>로그인 화면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16</a:t>
            </a:fld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429057" y="1094108"/>
            <a:ext cx="3978665" cy="11063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ko-KR" altLang="en-US" dirty="0" smtClean="0"/>
              <a:t>프로그램 실행 첫 화면</a:t>
            </a:r>
            <a:endParaRPr lang="ko-KR" altLang="en-US" dirty="0"/>
          </a:p>
          <a:p>
            <a:r>
              <a:rPr lang="ko-KR" altLang="en-US" sz="1600" noProof="1" smtClean="0"/>
              <a:t>실행시 메인 화면은 사용불가 상태</a:t>
            </a:r>
            <a:endParaRPr lang="en-US" altLang="ko-KR" sz="1600" noProof="1" smtClean="0"/>
          </a:p>
          <a:p>
            <a:r>
              <a:rPr lang="ko-KR" altLang="en-US" sz="1600" noProof="1" smtClean="0"/>
              <a:t>로그인 창만 사용자 사용 가능</a:t>
            </a:r>
            <a:endParaRPr lang="en-US" altLang="ko-KR" sz="1600" noProof="1" smtClean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6829791" y="1078271"/>
            <a:ext cx="4340436" cy="11063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ko-KR" altLang="en-US" dirty="0" smtClean="0"/>
              <a:t>로그인 화면</a:t>
            </a:r>
            <a:endParaRPr lang="ko-KR" altLang="en-US" dirty="0"/>
          </a:p>
          <a:p>
            <a:r>
              <a:rPr lang="ko-KR" altLang="en-US" sz="1600" noProof="1" smtClean="0"/>
              <a:t>로그인 성공시 해당 화면은 </a:t>
            </a:r>
            <a:r>
              <a:rPr lang="en-US" altLang="ko-KR" sz="1600" noProof="1" smtClean="0"/>
              <a:t>dispose </a:t>
            </a:r>
            <a:r>
              <a:rPr lang="ko-KR" altLang="en-US" sz="1600" noProof="1" smtClean="0"/>
              <a:t>처리 후</a:t>
            </a:r>
            <a:endParaRPr lang="en-US" altLang="ko-KR" sz="1600" noProof="1" smtClean="0"/>
          </a:p>
          <a:p>
            <a:r>
              <a:rPr lang="ko-KR" altLang="en-US" sz="1600" noProof="1" smtClean="0"/>
              <a:t>메인 화면 활성화해서 사용자 사용 가능</a:t>
            </a:r>
            <a:endParaRPr lang="en-US" altLang="ko-KR" sz="1600" noProof="1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9057" y="2200489"/>
            <a:ext cx="5621915" cy="3889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71171" y="2257425"/>
            <a:ext cx="4257675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90239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xmlns="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사용자 등록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17</a:t>
            </a:fld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3593" y="2640157"/>
            <a:ext cx="2305050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25574" y="2683019"/>
            <a:ext cx="3819525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03598" y="2640157"/>
            <a:ext cx="3790950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429056" y="1094108"/>
            <a:ext cx="7997971" cy="11063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ko-KR" altLang="en-US" dirty="0" smtClean="0"/>
              <a:t>사용자 등록화면</a:t>
            </a:r>
            <a:endParaRPr lang="ko-KR" altLang="en-US" dirty="0"/>
          </a:p>
          <a:p>
            <a:r>
              <a:rPr lang="ko-KR" altLang="en-US" sz="1600" noProof="1" smtClean="0"/>
              <a:t>로그인 창을 통해서만 사용자 등록 가능</a:t>
            </a:r>
            <a:endParaRPr lang="en-US" altLang="ko-KR" sz="1600" noProof="1" smtClean="0"/>
          </a:p>
          <a:p>
            <a:r>
              <a:rPr lang="ko-KR" altLang="en-US" sz="1600" noProof="1" smtClean="0"/>
              <a:t>아이디 중복 확인 </a:t>
            </a:r>
            <a:r>
              <a:rPr lang="en-US" altLang="ko-KR" sz="1600" noProof="1" smtClean="0"/>
              <a:t>/ </a:t>
            </a:r>
            <a:r>
              <a:rPr lang="ko-KR" altLang="en-US" sz="1600" noProof="1" smtClean="0"/>
              <a:t>비밀번호 재입력 확인 절차만 통과하면 사용자 등록 처리</a:t>
            </a:r>
            <a:endParaRPr lang="en-US" altLang="ko-KR" sz="1600" noProof="1" smtClean="0"/>
          </a:p>
        </p:txBody>
      </p:sp>
    </p:spTree>
    <p:extLst>
      <p:ext uri="{BB962C8B-B14F-4D97-AF65-F5344CB8AC3E}">
        <p14:creationId xmlns:p14="http://schemas.microsoft.com/office/powerpoint/2010/main" xmlns="" val="376661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xmlns="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메인 화면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18</a:t>
            </a:fld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429056" y="1094108"/>
            <a:ext cx="10784468" cy="26154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ko-KR" altLang="en-US" dirty="0" smtClean="0"/>
              <a:t>메인 화면</a:t>
            </a:r>
            <a:endParaRPr lang="ko-KR" altLang="en-US" dirty="0"/>
          </a:p>
          <a:p>
            <a:r>
              <a:rPr lang="ko-KR" altLang="en-US" sz="1600" noProof="1" smtClean="0"/>
              <a:t>정상 로그인 된 경우만 접근 가능</a:t>
            </a:r>
            <a:endParaRPr lang="en-US" altLang="ko-KR" sz="1600" noProof="1" smtClean="0"/>
          </a:p>
          <a:p>
            <a:r>
              <a:rPr lang="en-US" altLang="ko-KR" sz="1600" noProof="1" smtClean="0"/>
              <a:t>JDesktopPane</a:t>
            </a:r>
            <a:r>
              <a:rPr lang="ko-KR" altLang="en-US" sz="1600" noProof="1" smtClean="0"/>
              <a:t>으로 메인 화면을 구성하여 서브 창들이 프로그램 창 안에서만 작동</a:t>
            </a:r>
            <a:endParaRPr lang="en-US" altLang="ko-KR" sz="1600" noProof="1" smtClean="0"/>
          </a:p>
          <a:p>
            <a:r>
              <a:rPr lang="ko-KR" altLang="en-US" sz="1600" noProof="1" smtClean="0"/>
              <a:t>관리자 메뉴 </a:t>
            </a:r>
            <a:r>
              <a:rPr lang="en-US" altLang="ko-KR" sz="1600" noProof="1" smtClean="0"/>
              <a:t>: </a:t>
            </a:r>
            <a:r>
              <a:rPr lang="ko-KR" altLang="en-US" sz="1600" noProof="1" smtClean="0"/>
              <a:t>사전에 미리 등록되어있어야 하는 정보들을 등록</a:t>
            </a:r>
            <a:r>
              <a:rPr lang="en-US" altLang="ko-KR" sz="1600" noProof="1" smtClean="0"/>
              <a:t>/</a:t>
            </a:r>
            <a:r>
              <a:rPr lang="ko-KR" altLang="en-US" sz="1600" noProof="1" smtClean="0"/>
              <a:t>관리 하는 메뉴</a:t>
            </a:r>
            <a:endParaRPr lang="en-US" altLang="ko-KR" sz="1600" noProof="1" smtClean="0"/>
          </a:p>
          <a:p>
            <a:r>
              <a:rPr lang="ko-KR" altLang="en-US" sz="1600" noProof="1" smtClean="0"/>
              <a:t>환자 진료 </a:t>
            </a:r>
            <a:r>
              <a:rPr lang="en-US" altLang="ko-KR" sz="1600" noProof="1" smtClean="0"/>
              <a:t>: </a:t>
            </a:r>
            <a:r>
              <a:rPr lang="ko-KR" altLang="en-US" sz="1600" noProof="1" smtClean="0"/>
              <a:t>환자 등록</a:t>
            </a:r>
            <a:r>
              <a:rPr lang="en-US" altLang="ko-KR" sz="1600" noProof="1" smtClean="0"/>
              <a:t>, </a:t>
            </a:r>
            <a:r>
              <a:rPr lang="ko-KR" altLang="en-US" sz="1600" noProof="1" smtClean="0"/>
              <a:t>진료 예약</a:t>
            </a:r>
            <a:r>
              <a:rPr lang="en-US" altLang="ko-KR" sz="1600" noProof="1" smtClean="0"/>
              <a:t>, </a:t>
            </a:r>
            <a:r>
              <a:rPr lang="ko-KR" altLang="en-US" sz="1600" noProof="1" smtClean="0"/>
              <a:t>진료 등록</a:t>
            </a:r>
            <a:r>
              <a:rPr lang="en-US" altLang="ko-KR" sz="1600" noProof="1" smtClean="0"/>
              <a:t>, </a:t>
            </a:r>
            <a:r>
              <a:rPr lang="ko-KR" altLang="en-US" sz="1600" noProof="1" smtClean="0"/>
              <a:t>입원 수속을 처리하는 메뉴</a:t>
            </a:r>
            <a:endParaRPr lang="en-US" altLang="ko-KR" sz="1600" noProof="1" smtClean="0"/>
          </a:p>
          <a:p>
            <a:r>
              <a:rPr lang="ko-KR" altLang="en-US" sz="1600" noProof="1" smtClean="0"/>
              <a:t>병실</a:t>
            </a:r>
            <a:r>
              <a:rPr lang="en-US" altLang="ko-KR" sz="1600" noProof="1" smtClean="0"/>
              <a:t>/</a:t>
            </a:r>
            <a:r>
              <a:rPr lang="ko-KR" altLang="en-US" sz="1600" noProof="1" smtClean="0"/>
              <a:t>수납 </a:t>
            </a:r>
            <a:r>
              <a:rPr lang="en-US" altLang="ko-KR" sz="1600" noProof="1" smtClean="0"/>
              <a:t>: </a:t>
            </a:r>
            <a:r>
              <a:rPr lang="ko-KR" altLang="en-US" sz="1600" noProof="1" smtClean="0"/>
              <a:t>병원 병실의 입원 수용가능 인원을 등록</a:t>
            </a:r>
            <a:r>
              <a:rPr lang="en-US" altLang="ko-KR" sz="1600" noProof="1" smtClean="0"/>
              <a:t>/</a:t>
            </a:r>
            <a:r>
              <a:rPr lang="ko-KR" altLang="en-US" sz="1600" noProof="1" smtClean="0"/>
              <a:t>관리</a:t>
            </a:r>
            <a:r>
              <a:rPr lang="en-US" altLang="ko-KR" sz="1600" noProof="1" smtClean="0"/>
              <a:t>, </a:t>
            </a:r>
            <a:r>
              <a:rPr lang="ko-KR" altLang="en-US" sz="1600" noProof="1" smtClean="0"/>
              <a:t>진료</a:t>
            </a:r>
            <a:r>
              <a:rPr lang="en-US" altLang="ko-KR" sz="1600" noProof="1" smtClean="0"/>
              <a:t>, </a:t>
            </a:r>
            <a:r>
              <a:rPr lang="ko-KR" altLang="en-US" sz="1600" noProof="1" smtClean="0"/>
              <a:t>처방</a:t>
            </a:r>
            <a:r>
              <a:rPr lang="en-US" altLang="ko-KR" sz="1600" noProof="1" smtClean="0"/>
              <a:t>, </a:t>
            </a:r>
            <a:r>
              <a:rPr lang="ko-KR" altLang="en-US" sz="1600" noProof="1" smtClean="0"/>
              <a:t>수속 기록에 따른 수납을 처리하는 메뉴</a:t>
            </a:r>
            <a:endParaRPr lang="en-US" altLang="ko-KR" sz="1600" noProof="1" smtClean="0"/>
          </a:p>
          <a:p>
            <a:r>
              <a:rPr lang="ko-KR" altLang="en-US" sz="1600" noProof="1" smtClean="0"/>
              <a:t>도움말 </a:t>
            </a:r>
            <a:r>
              <a:rPr lang="en-US" altLang="ko-KR" sz="1600" noProof="1" smtClean="0"/>
              <a:t>: </a:t>
            </a:r>
            <a:r>
              <a:rPr lang="ko-KR" altLang="en-US" sz="1600" noProof="1" smtClean="0"/>
              <a:t>프로그램 기타 안내 정보</a:t>
            </a:r>
            <a:endParaRPr lang="en-US" altLang="ko-KR" sz="1600" noProof="1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156" y="3863253"/>
            <a:ext cx="1514475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98172" y="3863253"/>
            <a:ext cx="1371600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71160" y="3839440"/>
            <a:ext cx="1257300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15979" y="3815628"/>
            <a:ext cx="126682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09353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xmlns="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사용자 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19</a:t>
            </a:fld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429056" y="1094108"/>
            <a:ext cx="7997971" cy="11063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ko-KR" altLang="en-US" dirty="0" smtClean="0"/>
              <a:t>사용자 관리 메뉴</a:t>
            </a:r>
            <a:endParaRPr lang="ko-KR" altLang="en-US" dirty="0"/>
          </a:p>
          <a:p>
            <a:r>
              <a:rPr lang="ko-KR" altLang="en-US" sz="1600" noProof="1" smtClean="0"/>
              <a:t>로그인 창을 통해서 가입된 사용자 삭제 </a:t>
            </a:r>
            <a:r>
              <a:rPr lang="en-US" altLang="ko-KR" sz="1600" noProof="1" smtClean="0"/>
              <a:t>/ </a:t>
            </a:r>
            <a:r>
              <a:rPr lang="ko-KR" altLang="en-US" sz="1600" noProof="1" smtClean="0"/>
              <a:t>정보 수정 기능 구현</a:t>
            </a:r>
            <a:endParaRPr lang="en-US" altLang="ko-KR" sz="1600" noProof="1" smtClean="0"/>
          </a:p>
          <a:p>
            <a:r>
              <a:rPr lang="ko-KR" altLang="en-US" sz="1600" noProof="1" smtClean="0"/>
              <a:t>목록을 통해서 기존 사용자의 정보를 쉽게 불러와 수정 </a:t>
            </a:r>
            <a:r>
              <a:rPr lang="en-US" altLang="ko-KR" sz="1600" noProof="1" smtClean="0"/>
              <a:t>/ </a:t>
            </a:r>
            <a:r>
              <a:rPr lang="ko-KR" altLang="en-US" sz="1600" noProof="1" smtClean="0"/>
              <a:t>삭제 가능</a:t>
            </a:r>
            <a:endParaRPr lang="en-US" altLang="ko-KR" sz="1600" noProof="1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8061" y="2200489"/>
            <a:ext cx="6204239" cy="4227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95889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9365D194-85BA-4D50-B47D-062E79220FE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4370" y="302446"/>
            <a:ext cx="5959013" cy="5501044"/>
          </a:xfrm>
        </p:spPr>
        <p:txBody>
          <a:bodyPr rtlCol="0"/>
          <a:lstStyle/>
          <a:p>
            <a:pPr marL="0" indent="0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ko-KR" altLang="en-US" sz="3200" spc="-100" dirty="0"/>
              <a:t>병원 업무 관리 프로그램</a:t>
            </a:r>
            <a:endParaRPr lang="en-US" altLang="ko-KR" sz="3200" spc="-100" noProof="1"/>
          </a:p>
          <a:p>
            <a: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altLang="ko-KR" spc="-100" noProof="1"/>
          </a:p>
          <a:p>
            <a: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pc="-100" noProof="1"/>
              <a:t>프로그램 소개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pc="-100" noProof="1"/>
              <a:t>기획 목표</a:t>
            </a:r>
            <a:endParaRPr lang="en-US" altLang="ko-KR" spc="-100" noProof="1"/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ko-KR" altLang="en-US" spc="-100" noProof="1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pc="-100" noProof="1"/>
              <a:t>제작 일정</a:t>
            </a:r>
            <a:endParaRPr lang="en-US" altLang="ko-KR" spc="-100" noProof="1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pc="-100" noProof="1"/>
              <a:t>개발 환경</a:t>
            </a:r>
            <a:endParaRPr lang="en-US" altLang="ko-KR" spc="-100" noProof="1"/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ko-KR" altLang="en-US" spc="-100" noProof="1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pc="-100" noProof="1"/>
              <a:t>업무 분담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pc="-100" noProof="1"/>
              <a:t>매뉴 구성</a:t>
            </a:r>
            <a:endParaRPr lang="en-US" altLang="ko-KR" spc="-100" noProof="1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pc="-100" noProof="1"/>
              <a:t>DB </a:t>
            </a:r>
            <a:r>
              <a:rPr lang="ko-KR" altLang="en-US" spc="-100" noProof="1"/>
              <a:t>설계</a:t>
            </a:r>
            <a:r>
              <a:rPr lang="en-US" altLang="ko-KR" spc="-100" noProof="1"/>
              <a:t>(</a:t>
            </a:r>
            <a:r>
              <a:rPr lang="ko-KR" altLang="en-US" spc="-100" noProof="1"/>
              <a:t>데이터베이스 모델링</a:t>
            </a:r>
            <a:r>
              <a:rPr lang="en-US" altLang="ko-KR" spc="-100" noProof="1"/>
              <a:t>)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altLang="ko-KR" spc="-100" noProof="1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pc="-100" noProof="1"/>
              <a:t>주요 기능</a:t>
            </a:r>
            <a:endParaRPr lang="en-US" altLang="ko-KR" spc="-100" noProof="1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pc="-100" noProof="1"/>
              <a:t>스토리보드</a:t>
            </a:r>
            <a:endParaRPr lang="en-US" altLang="ko-KR" spc="-100" noProof="1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프로젝트 목차</a:t>
            </a:r>
            <a:endParaRPr lang="ko-KR" altLang="en-ZA" dirty="0"/>
          </a:p>
        </p:txBody>
      </p:sp>
      <p:pic>
        <p:nvPicPr>
          <p:cNvPr id="13" name="그림 개체 틀 12" descr="의자 청사진 도면">
            <a:extLst>
              <a:ext uri="{FF2B5EF4-FFF2-40B4-BE49-F238E27FC236}">
                <a16:creationId xmlns="" xmlns:a16="http://schemas.microsoft.com/office/drawing/2014/main" id="{6E643D59-F8F9-4C98-A5EE-B7CC655BB93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52806" y="764519"/>
            <a:ext cx="1872000" cy="1872000"/>
          </a:xfrm>
        </p:spPr>
      </p:pic>
      <p:pic>
        <p:nvPicPr>
          <p:cNvPr id="12" name="그림 개체 틀 11" descr="빌딩 내부 자재 클로즈업 이미지">
            <a:extLst>
              <a:ext uri="{FF2B5EF4-FFF2-40B4-BE49-F238E27FC236}">
                <a16:creationId xmlns="" xmlns:a16="http://schemas.microsoft.com/office/drawing/2014/main" id="{538221E8-A1FD-47AB-9710-BF80F25B9D3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713594" y="767558"/>
            <a:ext cx="1872000" cy="1865922"/>
          </a:xfrm>
        </p:spPr>
      </p:pic>
      <p:sp>
        <p:nvSpPr>
          <p:cNvPr id="9" name="직사각형 6" descr="맨 아래 구분선">
            <a:extLst>
              <a:ext uri="{FF2B5EF4-FFF2-40B4-BE49-F238E27FC236}">
                <a16:creationId xmlns="" xmlns:a16="http://schemas.microsoft.com/office/drawing/2014/main" id="{C9D745AD-2359-4511-AF2E-0CFC078347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7453850" y="2814319"/>
            <a:ext cx="4330700" cy="182434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6" descr="맨 위 구분선">
            <a:extLst>
              <a:ext uri="{FF2B5EF4-FFF2-40B4-BE49-F238E27FC236}">
                <a16:creationId xmlns="" xmlns:a16="http://schemas.microsoft.com/office/drawing/2014/main" id="{A0F0B9BF-0637-4907-A537-C5F7C796FC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7453850" y="404285"/>
            <a:ext cx="4330700" cy="182434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  <a:endParaRPr lang="ko-KR" altLang="en-Z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</a:t>
            </a:fld>
            <a:endParaRPr lang="ko-KR" altLang="en-ZA" dirty="0"/>
          </a:p>
        </p:txBody>
      </p:sp>
    </p:spTree>
    <p:extLst>
      <p:ext uri="{BB962C8B-B14F-4D97-AF65-F5344CB8AC3E}">
        <p14:creationId xmlns:p14="http://schemas.microsoft.com/office/powerpoint/2010/main" xmlns="" val="224349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xmlns="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en-US" altLang="ko-KR" dirty="0" smtClean="0"/>
              <a:t>(</a:t>
            </a:r>
            <a:r>
              <a:rPr lang="ko-KR" altLang="en-US" dirty="0" smtClean="0"/>
              <a:t>도움말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20</a:t>
            </a:fld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429056" y="1094109"/>
            <a:ext cx="11063289" cy="7139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noProof="1" smtClean="0"/>
              <a:t>병원정보</a:t>
            </a:r>
            <a:endParaRPr lang="en-US" altLang="ko-KR" sz="1600" noProof="1" smtClean="0"/>
          </a:p>
          <a:p>
            <a:r>
              <a:rPr lang="ko-KR" altLang="en-US" sz="1600" noProof="1" smtClean="0"/>
              <a:t>프로그램 정보</a:t>
            </a:r>
            <a:endParaRPr lang="en-US" altLang="ko-KR" sz="1600" noProof="1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9220" y="1808019"/>
            <a:ext cx="6547139" cy="4509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64557" y="1808019"/>
            <a:ext cx="459105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25770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xmlns="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en-US" altLang="ko-KR" dirty="0" smtClean="0"/>
              <a:t>(</a:t>
            </a:r>
            <a:r>
              <a:rPr lang="ko-KR" altLang="en-US" dirty="0" smtClean="0"/>
              <a:t>환자 </a:t>
            </a:r>
            <a:r>
              <a:rPr lang="ko-KR" altLang="en-US" smtClean="0"/>
              <a:t>정보 관리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en-US" altLang="ko-KR" dirty="0" smtClean="0"/>
              <a:t>21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2721" y="2200489"/>
            <a:ext cx="6383027" cy="210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01909" y="2200489"/>
            <a:ext cx="6383027" cy="3951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429056" y="1094108"/>
            <a:ext cx="7997971" cy="11063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noProof="1" smtClean="0"/>
              <a:t>초기 화면 </a:t>
            </a:r>
            <a:r>
              <a:rPr lang="en-US" altLang="ko-KR" sz="1600" noProof="1" smtClean="0"/>
              <a:t>– </a:t>
            </a:r>
            <a:r>
              <a:rPr lang="ko-KR" altLang="en-US" sz="1600" noProof="1" smtClean="0"/>
              <a:t>환자 테이블에 모든 환자 리스트 출력</a:t>
            </a:r>
            <a:endParaRPr lang="en-US" altLang="ko-KR" sz="1600" noProof="1" smtClean="0"/>
          </a:p>
          <a:p>
            <a:r>
              <a:rPr lang="ko-KR" altLang="en-US" sz="1600" noProof="1" smtClean="0"/>
              <a:t>선택한 행의 자세한 정보 오른쪽 텍스트필드에 각각 출력</a:t>
            </a:r>
            <a:endParaRPr lang="en-US" altLang="ko-KR" sz="1600" b="1" noProof="1" smtClean="0"/>
          </a:p>
        </p:txBody>
      </p:sp>
    </p:spTree>
    <p:extLst>
      <p:ext uri="{BB962C8B-B14F-4D97-AF65-F5344CB8AC3E}">
        <p14:creationId xmlns:p14="http://schemas.microsoft.com/office/powerpoint/2010/main" xmlns="" val="183613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xmlns="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en-US" altLang="ko-KR" dirty="0" smtClean="0"/>
              <a:t>(</a:t>
            </a:r>
            <a:r>
              <a:rPr lang="ko-KR" altLang="en-US" dirty="0" smtClean="0"/>
              <a:t>환자 정보 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en-US" altLang="ko-KR" dirty="0" smtClean="0"/>
              <a:t>22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35310" y="2259199"/>
            <a:ext cx="6945175" cy="4314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15495" y="4122072"/>
            <a:ext cx="14382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위쪽 화살표 10"/>
          <p:cNvSpPr/>
          <p:nvPr/>
        </p:nvSpPr>
        <p:spPr>
          <a:xfrm rot="10800000">
            <a:off x="5457616" y="3367422"/>
            <a:ext cx="299800" cy="331643"/>
          </a:xfrm>
          <a:prstGeom prst="up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xmlns="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429056" y="1094108"/>
            <a:ext cx="9695332" cy="11063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noProof="1" smtClean="0"/>
              <a:t>데이터 등록</a:t>
            </a:r>
            <a:r>
              <a:rPr lang="en-US" altLang="ko-KR" sz="1600" noProof="1" smtClean="0"/>
              <a:t>, </a:t>
            </a:r>
            <a:r>
              <a:rPr lang="ko-KR" altLang="en-US" sz="1600" noProof="1" smtClean="0"/>
              <a:t>수정</a:t>
            </a:r>
            <a:r>
              <a:rPr lang="en-US" altLang="ko-KR" sz="1600" noProof="1" smtClean="0"/>
              <a:t>, </a:t>
            </a:r>
            <a:r>
              <a:rPr lang="ko-KR" altLang="en-US" sz="1600" noProof="1" smtClean="0"/>
              <a:t>삭제 가능</a:t>
            </a:r>
            <a:r>
              <a:rPr lang="en-US" altLang="ko-KR" sz="1600" noProof="1"/>
              <a:t> </a:t>
            </a:r>
            <a:r>
              <a:rPr lang="en-US" altLang="ko-KR" sz="1600" noProof="1" smtClean="0"/>
              <a:t>(</a:t>
            </a:r>
            <a:r>
              <a:rPr lang="ko-KR" altLang="en-US" sz="1600" noProof="1" smtClean="0"/>
              <a:t>단</a:t>
            </a:r>
            <a:r>
              <a:rPr lang="en-US" altLang="ko-KR" sz="1600" noProof="1" smtClean="0"/>
              <a:t>. </a:t>
            </a:r>
            <a:r>
              <a:rPr lang="ko-KR" altLang="en-US" sz="1600" noProof="1" smtClean="0"/>
              <a:t>등록</a:t>
            </a:r>
            <a:r>
              <a:rPr lang="en-US" altLang="ko-KR" sz="1600" noProof="1" smtClean="0"/>
              <a:t>, </a:t>
            </a:r>
            <a:r>
              <a:rPr lang="ko-KR" altLang="en-US" sz="1600" noProof="1" smtClean="0"/>
              <a:t>수정 시 이름과 생년월일을 입력하지 않았을 경우 오류 창이 뜸</a:t>
            </a:r>
            <a:r>
              <a:rPr lang="en-US" altLang="ko-KR" sz="1600" noProof="1" smtClean="0"/>
              <a:t>)</a:t>
            </a:r>
          </a:p>
          <a:p>
            <a:r>
              <a:rPr lang="ko-KR" altLang="en-US" sz="1600" noProof="1" smtClean="0"/>
              <a:t>등록</a:t>
            </a:r>
            <a:r>
              <a:rPr lang="en-US" altLang="ko-KR" sz="1600" noProof="1" smtClean="0"/>
              <a:t>, </a:t>
            </a:r>
            <a:r>
              <a:rPr lang="ko-KR" altLang="en-US" sz="1600" noProof="1" smtClean="0"/>
              <a:t>수정</a:t>
            </a:r>
            <a:r>
              <a:rPr lang="en-US" altLang="ko-KR" sz="1600" noProof="1" smtClean="0"/>
              <a:t>, </a:t>
            </a:r>
            <a:r>
              <a:rPr lang="ko-KR" altLang="en-US" sz="1600" noProof="1" smtClean="0"/>
              <a:t>삭제 성공 시 성공하였다는 창과 함께 바로 업데이트된 테이블 보여줌</a:t>
            </a:r>
            <a:endParaRPr lang="en-US" altLang="ko-KR" sz="1600" noProof="1" smtClean="0"/>
          </a:p>
          <a:p>
            <a:r>
              <a:rPr lang="ko-KR" altLang="en-US" sz="1600" noProof="1" smtClean="0"/>
              <a:t>검색 방식은 환자의 이름</a:t>
            </a:r>
            <a:r>
              <a:rPr lang="en-US" altLang="ko-KR" sz="1600" noProof="1" smtClean="0"/>
              <a:t>, </a:t>
            </a:r>
            <a:r>
              <a:rPr lang="ko-KR" altLang="en-US" sz="1600" noProof="1" smtClean="0"/>
              <a:t>생년월일</a:t>
            </a:r>
            <a:r>
              <a:rPr lang="en-US" altLang="ko-KR" sz="1600" noProof="1" smtClean="0"/>
              <a:t>, </a:t>
            </a:r>
            <a:r>
              <a:rPr lang="ko-KR" altLang="en-US" sz="1600" noProof="1" smtClean="0"/>
              <a:t>전화번호 중 골라 검색 가능</a:t>
            </a:r>
            <a:endParaRPr lang="en-US" altLang="ko-KR" sz="1600" noProof="1" smtClean="0"/>
          </a:p>
          <a:p>
            <a:endParaRPr lang="en-US" altLang="ko-KR" sz="1600" noProof="1" smtClean="0"/>
          </a:p>
          <a:p>
            <a:endParaRPr lang="en-US" altLang="ko-KR" sz="1600" noProof="1" smtClean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6100" y="2259199"/>
            <a:ext cx="3899211" cy="341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6100" y="4844008"/>
            <a:ext cx="2384637" cy="128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56736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6026" y="2094449"/>
            <a:ext cx="6313447" cy="192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제목 11">
            <a:extLst>
              <a:ext uri="{FF2B5EF4-FFF2-40B4-BE49-F238E27FC236}">
                <a16:creationId xmlns:a16="http://schemas.microsoft.com/office/drawing/2014/main" xmlns="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의</a:t>
            </a:r>
            <a:r>
              <a:rPr lang="ko-KR" altLang="en-US" dirty="0"/>
              <a:t>사</a:t>
            </a:r>
            <a:r>
              <a:rPr lang="ko-KR" altLang="en-US" dirty="0" smtClean="0"/>
              <a:t> 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en-US" altLang="ko-KR" dirty="0" smtClean="0"/>
              <a:t>23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80775" y="2094449"/>
            <a:ext cx="6247051" cy="471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98773" y="4131014"/>
            <a:ext cx="202882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위쪽 화살표 10"/>
          <p:cNvSpPr/>
          <p:nvPr/>
        </p:nvSpPr>
        <p:spPr>
          <a:xfrm rot="5400000">
            <a:off x="8801019" y="4195656"/>
            <a:ext cx="299800" cy="331643"/>
          </a:xfrm>
          <a:prstGeom prst="up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429056" y="1094108"/>
            <a:ext cx="7997971" cy="11063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noProof="1" smtClean="0"/>
              <a:t>초기 화면 </a:t>
            </a:r>
            <a:r>
              <a:rPr lang="en-US" altLang="ko-KR" sz="1600" noProof="1" smtClean="0"/>
              <a:t>– </a:t>
            </a:r>
            <a:r>
              <a:rPr lang="ko-KR" altLang="en-US" sz="1600" noProof="1" smtClean="0"/>
              <a:t>의사 테이블에 모든 의사 리스트 출력</a:t>
            </a:r>
            <a:endParaRPr lang="en-US" altLang="ko-KR" sz="1600" noProof="1" smtClean="0"/>
          </a:p>
          <a:p>
            <a:r>
              <a:rPr lang="ko-KR" altLang="en-US" sz="1600" noProof="1" smtClean="0"/>
              <a:t>선택한 행의 자세한 정보 오른쪽 텍스트필드에 각각 출력</a:t>
            </a:r>
            <a:endParaRPr lang="en-US" altLang="ko-KR" sz="1600" noProof="1" smtClean="0"/>
          </a:p>
          <a:p>
            <a:r>
              <a:rPr lang="ko-KR" altLang="en-US" sz="1600" noProof="1" smtClean="0"/>
              <a:t>의사 부서 콤보박스에는 진료과 테이블에서 진료과 이름들 가져와서 보여줌</a:t>
            </a:r>
            <a:endParaRPr lang="en-US" altLang="ko-KR" sz="1600" noProof="1" smtClean="0"/>
          </a:p>
        </p:txBody>
      </p:sp>
    </p:spTree>
    <p:extLst>
      <p:ext uri="{BB962C8B-B14F-4D97-AF65-F5344CB8AC3E}">
        <p14:creationId xmlns:p14="http://schemas.microsoft.com/office/powerpoint/2010/main" xmlns="" val="302287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xmlns="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의</a:t>
            </a:r>
            <a:r>
              <a:rPr lang="ko-KR" altLang="en-US" dirty="0"/>
              <a:t>사</a:t>
            </a:r>
            <a:r>
              <a:rPr lang="ko-KR" altLang="en-US" dirty="0" smtClean="0"/>
              <a:t> 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en-US" altLang="ko-KR" dirty="0" smtClean="0"/>
              <a:t>24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4950" y="2116602"/>
            <a:ext cx="6039342" cy="4516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05037" y="2116602"/>
            <a:ext cx="6858000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19817" y="3655133"/>
            <a:ext cx="151447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위쪽 화살표 8"/>
          <p:cNvSpPr/>
          <p:nvPr/>
        </p:nvSpPr>
        <p:spPr>
          <a:xfrm rot="10800000">
            <a:off x="5329498" y="3195434"/>
            <a:ext cx="299800" cy="331643"/>
          </a:xfrm>
          <a:prstGeom prst="up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xmlns="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429056" y="1094108"/>
            <a:ext cx="9695332" cy="11063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noProof="1" smtClean="0"/>
              <a:t>데이터 등록</a:t>
            </a:r>
            <a:r>
              <a:rPr lang="en-US" altLang="ko-KR" sz="1600" noProof="1" smtClean="0"/>
              <a:t>, </a:t>
            </a:r>
            <a:r>
              <a:rPr lang="ko-KR" altLang="en-US" sz="1600" noProof="1" smtClean="0"/>
              <a:t>수정</a:t>
            </a:r>
            <a:r>
              <a:rPr lang="en-US" altLang="ko-KR" sz="1600" noProof="1" smtClean="0"/>
              <a:t>, </a:t>
            </a:r>
            <a:r>
              <a:rPr lang="ko-KR" altLang="en-US" sz="1600" noProof="1" smtClean="0"/>
              <a:t>삭제 가능</a:t>
            </a:r>
            <a:r>
              <a:rPr lang="en-US" altLang="ko-KR" sz="1600" noProof="1"/>
              <a:t> </a:t>
            </a:r>
            <a:r>
              <a:rPr lang="en-US" altLang="ko-KR" sz="1600" noProof="1" smtClean="0"/>
              <a:t>(</a:t>
            </a:r>
            <a:r>
              <a:rPr lang="ko-KR" altLang="en-US" sz="1600" noProof="1" smtClean="0"/>
              <a:t>단</a:t>
            </a:r>
            <a:r>
              <a:rPr lang="en-US" altLang="ko-KR" sz="1600" noProof="1" smtClean="0"/>
              <a:t>. </a:t>
            </a:r>
            <a:r>
              <a:rPr lang="ko-KR" altLang="en-US" sz="1600" noProof="1" smtClean="0"/>
              <a:t>등록</a:t>
            </a:r>
            <a:r>
              <a:rPr lang="en-US" altLang="ko-KR" sz="1600" noProof="1" smtClean="0"/>
              <a:t>, </a:t>
            </a:r>
            <a:r>
              <a:rPr lang="ko-KR" altLang="en-US" sz="1600" noProof="1" smtClean="0"/>
              <a:t>수정 시 이름을 입력하지 않았을 경우 오류 창이 뜸</a:t>
            </a:r>
            <a:r>
              <a:rPr lang="en-US" altLang="ko-KR" sz="1600" noProof="1" smtClean="0"/>
              <a:t>)</a:t>
            </a:r>
          </a:p>
          <a:p>
            <a:r>
              <a:rPr lang="ko-KR" altLang="en-US" sz="1600" noProof="1" smtClean="0"/>
              <a:t>등록</a:t>
            </a:r>
            <a:r>
              <a:rPr lang="en-US" altLang="ko-KR" sz="1600" noProof="1" smtClean="0"/>
              <a:t>, </a:t>
            </a:r>
            <a:r>
              <a:rPr lang="ko-KR" altLang="en-US" sz="1600" noProof="1" smtClean="0"/>
              <a:t>수정</a:t>
            </a:r>
            <a:r>
              <a:rPr lang="en-US" altLang="ko-KR" sz="1600" noProof="1" smtClean="0"/>
              <a:t>, </a:t>
            </a:r>
            <a:r>
              <a:rPr lang="ko-KR" altLang="en-US" sz="1600" noProof="1" smtClean="0"/>
              <a:t>삭제 성공 시 성공하였다는 창과 함께 바로 업데이트된 테이블 보여줌</a:t>
            </a:r>
            <a:endParaRPr lang="en-US" altLang="ko-KR" sz="1600" noProof="1" smtClean="0"/>
          </a:p>
          <a:p>
            <a:r>
              <a:rPr lang="ko-KR" altLang="en-US" sz="1600" noProof="1" smtClean="0"/>
              <a:t>검색 방식은 의사의 이름</a:t>
            </a:r>
            <a:r>
              <a:rPr lang="en-US" altLang="ko-KR" sz="1600" noProof="1" smtClean="0"/>
              <a:t>, </a:t>
            </a:r>
            <a:r>
              <a:rPr lang="ko-KR" altLang="en-US" sz="1600" noProof="1" smtClean="0"/>
              <a:t>직급</a:t>
            </a:r>
            <a:r>
              <a:rPr lang="en-US" altLang="ko-KR" sz="1600" noProof="1" smtClean="0"/>
              <a:t>, </a:t>
            </a:r>
            <a:r>
              <a:rPr lang="ko-KR" altLang="en-US" sz="1600" noProof="1" smtClean="0"/>
              <a:t>부서명</a:t>
            </a:r>
            <a:r>
              <a:rPr lang="en-US" altLang="ko-KR" sz="1600" noProof="1" smtClean="0"/>
              <a:t>, </a:t>
            </a:r>
            <a:r>
              <a:rPr lang="ko-KR" altLang="en-US" sz="1600" noProof="1" smtClean="0"/>
              <a:t>전화번호</a:t>
            </a:r>
            <a:r>
              <a:rPr lang="en-US" altLang="ko-KR" sz="1600" noProof="1" smtClean="0"/>
              <a:t>, </a:t>
            </a:r>
            <a:r>
              <a:rPr lang="ko-KR" altLang="en-US" sz="1600" noProof="1" smtClean="0"/>
              <a:t>전공 중 골라 검색 가능</a:t>
            </a:r>
            <a:endParaRPr lang="en-US" altLang="ko-KR" sz="1600" noProof="1" smtClean="0"/>
          </a:p>
          <a:p>
            <a:endParaRPr lang="en-US" altLang="ko-KR" sz="1600" noProof="1" smtClean="0"/>
          </a:p>
          <a:p>
            <a:endParaRPr lang="en-US" altLang="ko-KR" sz="1600" noProof="1" smtClean="0"/>
          </a:p>
        </p:txBody>
      </p:sp>
    </p:spTree>
    <p:extLst>
      <p:ext uri="{BB962C8B-B14F-4D97-AF65-F5344CB8AC3E}">
        <p14:creationId xmlns:p14="http://schemas.microsoft.com/office/powerpoint/2010/main" xmlns="" val="325703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xmlns="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진료과</a:t>
            </a:r>
            <a:r>
              <a:rPr lang="ko-KR" altLang="en-US" dirty="0" smtClean="0"/>
              <a:t> 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en-US" altLang="ko-KR" dirty="0" smtClean="0"/>
              <a:t>25</a:t>
            </a:r>
            <a:endParaRPr lang="ko-KR" altLang="en-U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1326" y="2057775"/>
            <a:ext cx="5080489" cy="185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15238" y="2057775"/>
            <a:ext cx="5080490" cy="3593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429056" y="1094108"/>
            <a:ext cx="7997971" cy="11063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noProof="1" smtClean="0"/>
              <a:t>초기 화면 </a:t>
            </a:r>
            <a:r>
              <a:rPr lang="en-US" altLang="ko-KR" sz="1600" noProof="1" smtClean="0"/>
              <a:t>– </a:t>
            </a:r>
            <a:r>
              <a:rPr lang="ko-KR" altLang="en-US" sz="1600" noProof="1" smtClean="0"/>
              <a:t>진료</a:t>
            </a:r>
            <a:r>
              <a:rPr lang="ko-KR" altLang="en-US" sz="1600" noProof="1"/>
              <a:t>과</a:t>
            </a:r>
            <a:r>
              <a:rPr lang="ko-KR" altLang="en-US" sz="1600" noProof="1" smtClean="0"/>
              <a:t> 테이블에 모든 진료과 리스트 출력</a:t>
            </a:r>
            <a:endParaRPr lang="en-US" altLang="ko-KR" sz="1600" noProof="1" smtClean="0"/>
          </a:p>
        </p:txBody>
      </p:sp>
    </p:spTree>
    <p:extLst>
      <p:ext uri="{BB962C8B-B14F-4D97-AF65-F5344CB8AC3E}">
        <p14:creationId xmlns:p14="http://schemas.microsoft.com/office/powerpoint/2010/main" xmlns="" val="293609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xmlns="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en-US" altLang="ko-KR" dirty="0" smtClean="0"/>
              <a:t>(</a:t>
            </a:r>
            <a:r>
              <a:rPr lang="ko-KR" altLang="en-US" dirty="0" smtClean="0"/>
              <a:t>질병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약품 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en-US" altLang="ko-KR" dirty="0" smtClean="0"/>
              <a:t>26</a:t>
            </a:r>
            <a:endParaRPr lang="ko-KR" alt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044" y="1672271"/>
            <a:ext cx="5339871" cy="336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6175" y="1707547"/>
            <a:ext cx="5397607" cy="3486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xmlns="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429056" y="1015276"/>
            <a:ext cx="7997971" cy="6922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noProof="1" smtClean="0"/>
              <a:t>초기 화면 </a:t>
            </a:r>
            <a:r>
              <a:rPr lang="en-US" altLang="ko-KR" sz="1600" noProof="1" smtClean="0"/>
              <a:t>– </a:t>
            </a:r>
            <a:r>
              <a:rPr lang="ko-KR" altLang="en-US" sz="1600" noProof="1" smtClean="0"/>
              <a:t>질병 테이블 </a:t>
            </a:r>
            <a:r>
              <a:rPr lang="en-US" altLang="ko-KR" sz="1600" noProof="1" smtClean="0"/>
              <a:t>,</a:t>
            </a:r>
            <a:r>
              <a:rPr lang="ko-KR" altLang="en-US" sz="1600" noProof="1" smtClean="0"/>
              <a:t>약품 테이블 각각의 테이블 데이터 출력</a:t>
            </a:r>
            <a:endParaRPr lang="en-US" altLang="ko-KR" sz="1600" noProof="1" smtClean="0"/>
          </a:p>
          <a:p>
            <a:r>
              <a:rPr lang="ko-KR" altLang="en-US" sz="1600" noProof="1" smtClean="0"/>
              <a:t>이름으로 검색 가능</a:t>
            </a:r>
            <a:endParaRPr lang="en-US" altLang="ko-KR" sz="1600" noProof="1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1537" y="4056493"/>
            <a:ext cx="5304883" cy="1930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30732" y="4071472"/>
            <a:ext cx="535305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69576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=""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en-US" altLang="ko-KR" dirty="0" smtClean="0"/>
              <a:t>(</a:t>
            </a:r>
            <a:r>
              <a:rPr lang="ko-KR" altLang="en-US" dirty="0" smtClean="0"/>
              <a:t>진료예약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27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6764" y="2435801"/>
            <a:ext cx="5665986" cy="3510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xmlns="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466764" y="1143891"/>
            <a:ext cx="5943464" cy="11063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ko-KR" altLang="en-US" noProof="1" smtClean="0"/>
              <a:t>화면 구성</a:t>
            </a:r>
            <a:endParaRPr lang="en-US" altLang="ko-KR" sz="1600" noProof="1" smtClean="0"/>
          </a:p>
          <a:p>
            <a:r>
              <a:rPr lang="ko-KR" altLang="en-US" sz="1600" noProof="1" smtClean="0"/>
              <a:t>의사 검색 </a:t>
            </a:r>
            <a:r>
              <a:rPr lang="en-US" altLang="ko-KR" sz="1600" noProof="1" smtClean="0"/>
              <a:t>/ </a:t>
            </a:r>
            <a:r>
              <a:rPr lang="ko-KR" altLang="en-US" sz="1600" noProof="1" smtClean="0"/>
              <a:t>달력 </a:t>
            </a:r>
            <a:r>
              <a:rPr lang="en-US" altLang="ko-KR" sz="1600" noProof="1" smtClean="0"/>
              <a:t>/ </a:t>
            </a:r>
            <a:r>
              <a:rPr lang="ko-KR" altLang="en-US" sz="1600" noProof="1" smtClean="0"/>
              <a:t>의사 스케줄러 </a:t>
            </a:r>
            <a:r>
              <a:rPr lang="en-US" altLang="ko-KR" sz="1600" noProof="1" smtClean="0"/>
              <a:t>/ </a:t>
            </a:r>
            <a:r>
              <a:rPr lang="ko-KR" altLang="en-US" sz="1600" noProof="1" smtClean="0"/>
              <a:t>환자 정보 검색 </a:t>
            </a:r>
            <a:r>
              <a:rPr lang="en-US" altLang="ko-KR" sz="1600" noProof="1" smtClean="0"/>
              <a:t>/ </a:t>
            </a:r>
            <a:r>
              <a:rPr lang="ko-KR" altLang="en-US" sz="1600" noProof="1" smtClean="0"/>
              <a:t>예약</a:t>
            </a:r>
            <a:endParaRPr lang="en-US" altLang="ko-KR" sz="1600" noProof="1" smtClean="0"/>
          </a:p>
          <a:p>
            <a:r>
              <a:rPr lang="ko-KR" altLang="en-US" sz="1600" noProof="1" smtClean="0"/>
              <a:t>화면 초기 상태 날짜는 오늘날짜</a:t>
            </a:r>
            <a:endParaRPr lang="en-US" altLang="ko-KR" sz="1600" noProof="1" smtClean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xmlns="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6410228" y="1119831"/>
            <a:ext cx="5279009" cy="11063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ko-KR" altLang="en-US" noProof="1" smtClean="0"/>
              <a:t>구현 기능</a:t>
            </a:r>
          </a:p>
          <a:p>
            <a:r>
              <a:rPr lang="ko-KR" altLang="en-US" sz="1600" noProof="1" smtClean="0"/>
              <a:t>부서이름이나 의사이름을 검색한 후 검색목록에서 스케줄을 확인하고 싶은 의사를 선택</a:t>
            </a:r>
            <a:endParaRPr lang="en-US" altLang="ko-KR" sz="1600" noProof="1" smtClean="0"/>
          </a:p>
          <a:p>
            <a:r>
              <a:rPr lang="ko-KR" altLang="en-US" sz="1600" noProof="1" smtClean="0"/>
              <a:t>검색 예시</a:t>
            </a:r>
            <a:r>
              <a:rPr lang="en-US" altLang="ko-KR" sz="1400" noProof="1" smtClean="0"/>
              <a:t>(</a:t>
            </a:r>
            <a:r>
              <a:rPr lang="ko-KR" altLang="en-US" sz="1400" noProof="1" smtClean="0"/>
              <a:t>부서검색</a:t>
            </a:r>
            <a:r>
              <a:rPr lang="en-US" altLang="ko-KR" sz="1400" noProof="1" smtClean="0"/>
              <a:t>, </a:t>
            </a:r>
            <a:r>
              <a:rPr lang="ko-KR" altLang="en-US" sz="1400" noProof="1" smtClean="0"/>
              <a:t>의사검색</a:t>
            </a:r>
            <a:r>
              <a:rPr lang="en-US" altLang="ko-KR" sz="1400" noProof="1" smtClean="0"/>
              <a:t>, </a:t>
            </a:r>
            <a:r>
              <a:rPr lang="ko-KR" altLang="en-US" sz="1400" noProof="1" smtClean="0"/>
              <a:t>부서와 의사검색 </a:t>
            </a:r>
            <a:r>
              <a:rPr lang="en-US" altLang="ko-KR" sz="1400" noProof="1" smtClean="0"/>
              <a:t>, </a:t>
            </a:r>
            <a:r>
              <a:rPr lang="ko-KR" altLang="en-US" sz="1400" noProof="1" smtClean="0"/>
              <a:t>검색 정보 없이 검색 시 전체 조회</a:t>
            </a:r>
            <a:r>
              <a:rPr lang="en-US" altLang="ko-KR" sz="1400" noProof="1" smtClean="0"/>
              <a:t>)</a:t>
            </a:r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10228" y="2620750"/>
            <a:ext cx="38100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48879" y="3659851"/>
            <a:ext cx="3014122" cy="2438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65187" y="4536231"/>
            <a:ext cx="19240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 flipH="1">
            <a:off x="9257121" y="3011864"/>
            <a:ext cx="404371" cy="51847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9388114" y="4237938"/>
            <a:ext cx="754145" cy="1561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0719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=""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en-US" altLang="ko-KR" dirty="0" smtClean="0"/>
              <a:t>(</a:t>
            </a:r>
            <a:r>
              <a:rPr lang="ko-KR" altLang="en-US" dirty="0" smtClean="0"/>
              <a:t>진료예약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28</a:t>
            </a:fld>
            <a:endParaRPr lang="ko-KR" altLang="en-US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xmlns="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310644" y="1187389"/>
            <a:ext cx="5983063" cy="11063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ko-KR" altLang="en-US" noProof="1" smtClean="0"/>
              <a:t>구현 기능</a:t>
            </a:r>
          </a:p>
          <a:p>
            <a:r>
              <a:rPr lang="ko-KR" altLang="en-US" sz="1600" noProof="1" smtClean="0"/>
              <a:t>원하는 날짜 선택 후 예약가능시간 확인</a:t>
            </a:r>
            <a:r>
              <a:rPr lang="en-US" altLang="ko-KR" sz="1600" noProof="1" smtClean="0"/>
              <a:t>(</a:t>
            </a:r>
            <a:r>
              <a:rPr lang="ko-KR" altLang="en-US" sz="1600" noProof="1" smtClean="0"/>
              <a:t>주말 선택시 스케줄 없음</a:t>
            </a:r>
            <a:r>
              <a:rPr lang="en-US" altLang="ko-KR" sz="1600" noProof="1" smtClean="0"/>
              <a:t>)</a:t>
            </a:r>
          </a:p>
          <a:p>
            <a:r>
              <a:rPr lang="ko-KR" altLang="en-US" sz="1600" noProof="1" smtClean="0"/>
              <a:t>예약가능시간 확인 후 시간 선택</a:t>
            </a:r>
            <a:r>
              <a:rPr lang="en-US" altLang="ko-KR" sz="1400" noProof="1" smtClean="0"/>
              <a:t>(</a:t>
            </a:r>
            <a:r>
              <a:rPr lang="ko-KR" altLang="en-US" sz="1400" noProof="1" smtClean="0"/>
              <a:t>예약이 다 차있는 날은 </a:t>
            </a:r>
            <a:r>
              <a:rPr lang="en-US" altLang="ko-KR" sz="1400" noProof="1" smtClean="0"/>
              <a:t>full </a:t>
            </a:r>
            <a:r>
              <a:rPr lang="ko-KR" altLang="en-US" sz="1400" noProof="1" smtClean="0"/>
              <a:t>표</a:t>
            </a:r>
            <a:r>
              <a:rPr lang="ko-KR" altLang="en-US" sz="1400" noProof="1"/>
              <a:t>시</a:t>
            </a:r>
            <a:r>
              <a:rPr lang="en-US" altLang="ko-KR" sz="1400" noProof="1" smtClean="0"/>
              <a:t>)</a:t>
            </a:r>
          </a:p>
          <a:p>
            <a:endParaRPr lang="en-US" altLang="ko-KR" sz="1600" noProof="1" smtClean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0648" y="2498104"/>
            <a:ext cx="5909325" cy="3305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66850" y="2830498"/>
            <a:ext cx="1939856" cy="1623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06215" y="5580128"/>
            <a:ext cx="375285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직선 화살표 연결선 21"/>
          <p:cNvCxnSpPr/>
          <p:nvPr/>
        </p:nvCxnSpPr>
        <p:spPr>
          <a:xfrm>
            <a:off x="7607431" y="4454166"/>
            <a:ext cx="386500" cy="10039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내용 개체 틀 2">
            <a:extLst>
              <a:ext uri="{FF2B5EF4-FFF2-40B4-BE49-F238E27FC236}">
                <a16:creationId xmlns:a16="http://schemas.microsoft.com/office/drawing/2014/main" xmlns="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6566850" y="1187389"/>
            <a:ext cx="5279009" cy="11063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ko-KR" altLang="en-US" noProof="1" smtClean="0"/>
              <a:t>구현 기능</a:t>
            </a:r>
          </a:p>
          <a:p>
            <a:r>
              <a:rPr lang="ko-KR" altLang="en-US" sz="1600" noProof="1" smtClean="0"/>
              <a:t>예약이 비어있</a:t>
            </a:r>
            <a:r>
              <a:rPr lang="ko-KR" altLang="en-US" sz="1600" noProof="1"/>
              <a:t>는</a:t>
            </a:r>
            <a:r>
              <a:rPr lang="ko-KR" altLang="en-US" sz="1600" noProof="1" smtClean="0"/>
              <a:t> 시간 선택 시 예약 진행</a:t>
            </a:r>
            <a:r>
              <a:rPr lang="en-US" altLang="ko-KR" sz="1600" noProof="1" smtClean="0"/>
              <a:t>(</a:t>
            </a:r>
            <a:r>
              <a:rPr lang="ko-KR" altLang="en-US" sz="1600" noProof="1" smtClean="0"/>
              <a:t>오늘 이전 날짜는 예약 불가</a:t>
            </a:r>
            <a:r>
              <a:rPr lang="en-US" altLang="ko-KR" sz="1600" noProof="1" smtClean="0"/>
              <a:t>)</a:t>
            </a:r>
          </a:p>
          <a:p>
            <a:r>
              <a:rPr lang="ko-KR" altLang="en-US" sz="1600" noProof="1" smtClean="0"/>
              <a:t>예약완료된 시간 선택시 예약한 환자 정보 출력</a:t>
            </a:r>
            <a:endParaRPr lang="en-US" altLang="ko-KR" sz="1600" noProof="1" smtClean="0"/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06354" y="2830498"/>
            <a:ext cx="2639063" cy="2580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직선 화살표 연결선 26"/>
          <p:cNvCxnSpPr/>
          <p:nvPr/>
        </p:nvCxnSpPr>
        <p:spPr>
          <a:xfrm flipV="1">
            <a:off x="8182466" y="3874417"/>
            <a:ext cx="857839" cy="773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162176" y="4249333"/>
            <a:ext cx="3000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/>
              <a:t>full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xmlns="" val="71397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=""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en-US" altLang="ko-KR" dirty="0" smtClean="0"/>
              <a:t>(</a:t>
            </a:r>
            <a:r>
              <a:rPr lang="ko-KR" altLang="en-US" dirty="0" smtClean="0"/>
              <a:t>진료예약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29</a:t>
            </a:fld>
            <a:endParaRPr lang="ko-KR" altLang="en-US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xmlns="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310645" y="1187389"/>
            <a:ext cx="5279009" cy="11063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ko-KR" altLang="en-US" noProof="1" smtClean="0"/>
              <a:t>구현 기능</a:t>
            </a:r>
          </a:p>
          <a:p>
            <a:r>
              <a:rPr lang="ko-KR" altLang="en-US" sz="1600" noProof="1" smtClean="0"/>
              <a:t>환자 검색 후 예약 진행할 환자 선택</a:t>
            </a:r>
            <a:endParaRPr lang="en-US" altLang="ko-KR" sz="1600" noProof="1" smtClean="0"/>
          </a:p>
          <a:p>
            <a:r>
              <a:rPr lang="ko-KR" altLang="en-US" sz="1600" noProof="1" smtClean="0"/>
              <a:t>검색 예시</a:t>
            </a:r>
            <a:r>
              <a:rPr lang="en-US" altLang="ko-KR" sz="1400" noProof="1" smtClean="0"/>
              <a:t>(</a:t>
            </a:r>
            <a:r>
              <a:rPr lang="ko-KR" altLang="en-US" sz="1400" noProof="1" smtClean="0"/>
              <a:t>환자이름</a:t>
            </a:r>
            <a:r>
              <a:rPr lang="en-US" altLang="ko-KR" sz="1400" noProof="1" smtClean="0"/>
              <a:t>, </a:t>
            </a:r>
            <a:r>
              <a:rPr lang="ko-KR" altLang="en-US" sz="1400" noProof="1" smtClean="0"/>
              <a:t>전화번호</a:t>
            </a:r>
            <a:r>
              <a:rPr lang="en-US" altLang="ko-KR" sz="1400" noProof="1" smtClean="0"/>
              <a:t>, </a:t>
            </a:r>
            <a:r>
              <a:rPr lang="ko-KR" altLang="en-US" sz="1400" noProof="1" smtClean="0"/>
              <a:t>환자이름과 전화번호</a:t>
            </a:r>
            <a:r>
              <a:rPr lang="en-US" altLang="ko-KR" sz="1400" noProof="1" smtClean="0"/>
              <a:t>, </a:t>
            </a:r>
            <a:r>
              <a:rPr lang="ko-KR" altLang="en-US" sz="1400" noProof="1" smtClean="0"/>
              <a:t>검색 정보 없이 검색 시 전체조회</a:t>
            </a:r>
            <a:r>
              <a:rPr lang="en-US" altLang="ko-KR" sz="1400" noProof="1" smtClean="0"/>
              <a:t>)</a:t>
            </a:r>
          </a:p>
          <a:p>
            <a:r>
              <a:rPr lang="ko-KR" altLang="en-US" sz="1600" noProof="1" smtClean="0"/>
              <a:t>전화번호로 검색 예시 </a:t>
            </a:r>
            <a:r>
              <a:rPr lang="en-US" altLang="ko-KR" sz="1200" noProof="1" smtClean="0"/>
              <a:t>(010-1111-2222 , 01011112222 , 1111-2222,11112222, </a:t>
            </a:r>
            <a:r>
              <a:rPr lang="ko-KR" altLang="en-US" sz="1200" noProof="1" smtClean="0"/>
              <a:t>중간네자리 또는 마지막 네자리 검색가능</a:t>
            </a:r>
            <a:r>
              <a:rPr lang="en-US" altLang="ko-KR" sz="1200" noProof="1" smtClean="0"/>
              <a:t>)</a:t>
            </a: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xmlns="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6566850" y="1187389"/>
            <a:ext cx="5279009" cy="11063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ko-KR" altLang="en-US" noProof="1" smtClean="0"/>
              <a:t>구현 기능</a:t>
            </a:r>
          </a:p>
          <a:p>
            <a:r>
              <a:rPr lang="ko-KR" altLang="en-US" sz="1600" noProof="1" smtClean="0"/>
              <a:t>예약버튼 클릭 시 진료내용 작성창 생성</a:t>
            </a:r>
            <a:endParaRPr lang="en-US" altLang="ko-KR" sz="1600" noProof="1" smtClean="0"/>
          </a:p>
          <a:p>
            <a:r>
              <a:rPr lang="ko-KR" altLang="en-US" sz="1600" noProof="1" smtClean="0"/>
              <a:t>진료 내용 작성후 확인버튼 클릭 시 예약완료</a:t>
            </a:r>
            <a:r>
              <a:rPr lang="en-US" altLang="ko-KR" sz="1600" noProof="1" smtClean="0"/>
              <a:t>, </a:t>
            </a:r>
            <a:r>
              <a:rPr lang="ko-KR" altLang="en-US" sz="1600" noProof="1" smtClean="0"/>
              <a:t>취소 시 예약 중단</a:t>
            </a:r>
            <a:endParaRPr lang="en-US" altLang="ko-KR" sz="1600" noProof="1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2157" y="2931735"/>
            <a:ext cx="3789144" cy="1942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9654" y="2681076"/>
            <a:ext cx="6256205" cy="345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84132" y="3903104"/>
            <a:ext cx="2244443" cy="128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직선 화살표 연결선 21"/>
          <p:cNvCxnSpPr/>
          <p:nvPr/>
        </p:nvCxnSpPr>
        <p:spPr>
          <a:xfrm>
            <a:off x="914400" y="3903104"/>
            <a:ext cx="245097" cy="5840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9747306" y="5703529"/>
            <a:ext cx="320511" cy="321055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656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0D8BC0DD-63B7-4597-9A0D-AFD937224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프로그램 소개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="" xmlns:a16="http://schemas.microsoft.com/office/drawing/2014/main" id="{B9A90E5C-4CCE-49A8-A134-376EA82AB4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00547" y="1575504"/>
            <a:ext cx="3979862" cy="607090"/>
          </a:xfrm>
        </p:spPr>
        <p:txBody>
          <a:bodyPr rtlCol="0" anchor="t" anchorCtr="0"/>
          <a:lstStyle/>
          <a:p>
            <a:pPr rtl="0"/>
            <a:r>
              <a:rPr lang="ko-KR" altLang="en-US" dirty="0"/>
              <a:t>기획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6F3FAAD-3533-4254-8878-00AFC4F2C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1240" y="2252335"/>
            <a:ext cx="3978665" cy="1976617"/>
          </a:xfrm>
        </p:spPr>
        <p:txBody>
          <a:bodyPr rtlCol="0"/>
          <a:lstStyle/>
          <a:p>
            <a:pPr marL="0" indent="0" rtl="0">
              <a:buNone/>
            </a:pPr>
            <a:r>
              <a:rPr lang="ko-KR" altLang="en-US" dirty="0" smtClean="0"/>
              <a:t>내용</a:t>
            </a:r>
            <a:endParaRPr lang="en-US" altLang="ko-KR" sz="1400" dirty="0" smtClean="0"/>
          </a:p>
          <a:p>
            <a:r>
              <a:rPr lang="ko-KR" altLang="en-US" sz="1600" noProof="1" smtClean="0"/>
              <a:t>병원에서 의사의 업무 관리를 편하게 하기위해 어떤 기능이 필요한지 생각해보며 시스템 흐름 파악</a:t>
            </a:r>
            <a:endParaRPr lang="en-US" altLang="ko-KR" sz="1600" noProof="1" smtClean="0"/>
          </a:p>
          <a:p>
            <a:r>
              <a:rPr lang="ko-KR" altLang="en-US" sz="1600" noProof="1" smtClean="0"/>
              <a:t>팀프로젝트를 통해 프로그램 사용능력 향상</a:t>
            </a:r>
            <a:endParaRPr lang="en-US" altLang="ko-KR" sz="1600" noProof="1" smtClean="0"/>
          </a:p>
          <a:p>
            <a:r>
              <a:rPr lang="ko-KR" altLang="en-US" sz="1600" noProof="1" smtClean="0"/>
              <a:t>데이터베이스 모델링을 직접 구현하여 이에 대한 이해도 향상</a:t>
            </a:r>
            <a:endParaRPr lang="en-US" altLang="ko-KR" sz="1600" noProof="1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505415D-B6D1-44B8-BE58-3D9FE5A9B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  <a:endParaRPr lang="ko-KR" altLang="en-ZA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7314EF13-6714-4D25-9365-6F3B5EA805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</a:t>
            </a:fld>
            <a:endParaRPr lang="ko-KR" altLang="en-ZA" dirty="0"/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453866" y="1575504"/>
            <a:ext cx="3978665" cy="12128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ko-KR" altLang="en-US" dirty="0"/>
              <a:t>내용</a:t>
            </a:r>
          </a:p>
          <a:p>
            <a:r>
              <a:rPr lang="ko-KR" altLang="en-US" sz="1600" noProof="1" smtClean="0"/>
              <a:t>평균수명이 점점 늘어남에 따라 병원을 찾는 사람들이 많아지고 있다</a:t>
            </a:r>
            <a:r>
              <a:rPr lang="en-US" altLang="ko-KR" sz="1600" noProof="1" smtClean="0"/>
              <a:t>.</a:t>
            </a:r>
          </a:p>
          <a:p>
            <a:r>
              <a:rPr lang="ko-KR" altLang="en-US" sz="1600" noProof="1" smtClean="0"/>
              <a:t>이에 따라 병원에서 많은 환자들의 정보를 빠르고 간편하게 관리할 수 있도록 병원 업무 관리 프로그램을 제작하게 되었다</a:t>
            </a:r>
            <a:r>
              <a:rPr lang="en-US" altLang="ko-KR" sz="1600" noProof="1" smtClean="0"/>
              <a:t>.</a:t>
            </a:r>
          </a:p>
          <a:p>
            <a:r>
              <a:rPr lang="ko-KR" altLang="en-US" sz="1600" noProof="1" smtClean="0"/>
              <a:t>이 프로그램을 통해 의사들은 진료업무에 필요한 환자 정보</a:t>
            </a:r>
            <a:r>
              <a:rPr lang="en-US" altLang="ko-KR" sz="1600" noProof="1" smtClean="0"/>
              <a:t>, </a:t>
            </a:r>
            <a:r>
              <a:rPr lang="ko-KR" altLang="en-US" sz="1600" noProof="1" smtClean="0"/>
              <a:t>예약스케쥴정보</a:t>
            </a:r>
            <a:r>
              <a:rPr lang="en-US" altLang="ko-KR" sz="1600" noProof="1" smtClean="0"/>
              <a:t>, </a:t>
            </a:r>
            <a:r>
              <a:rPr lang="ko-KR" altLang="en-US" sz="1600" noProof="1" smtClean="0"/>
              <a:t>진료기록등을 간편하게 등록하고 수정하여 열람 할 수 있게 한다</a:t>
            </a:r>
            <a:r>
              <a:rPr lang="en-US" altLang="ko-KR" sz="1600" noProof="1" smtClean="0"/>
              <a:t>.</a:t>
            </a:r>
          </a:p>
          <a:p>
            <a:endParaRPr lang="en-US" altLang="ko-KR" sz="1400" noProof="1" smtClean="0"/>
          </a:p>
        </p:txBody>
      </p:sp>
    </p:spTree>
    <p:extLst>
      <p:ext uri="{BB962C8B-B14F-4D97-AF65-F5344CB8AC3E}">
        <p14:creationId xmlns:p14="http://schemas.microsoft.com/office/powerpoint/2010/main" xmlns="" val="290870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1919" y="2456113"/>
            <a:ext cx="5921559" cy="365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제목 11">
            <a:extLst>
              <a:ext uri="{FF2B5EF4-FFF2-40B4-BE49-F238E27FC236}">
                <a16:creationId xmlns=""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예약 확인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30</a:t>
            </a:fld>
            <a:endParaRPr lang="ko-KR" altLang="en-US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xmlns="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6627367" y="1187388"/>
            <a:ext cx="5279009" cy="11063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ko-KR" altLang="en-US" noProof="1" smtClean="0"/>
              <a:t>구현 기능</a:t>
            </a:r>
          </a:p>
          <a:p>
            <a:r>
              <a:rPr lang="ko-KR" altLang="en-US" sz="1600" noProof="1" smtClean="0"/>
              <a:t>환자 검색 후 예약 확인 할 환자 선택</a:t>
            </a:r>
            <a:endParaRPr lang="en-US" altLang="ko-KR" sz="1600" noProof="1" smtClean="0"/>
          </a:p>
          <a:p>
            <a:r>
              <a:rPr lang="ko-KR" altLang="en-US" sz="1600" noProof="1" smtClean="0"/>
              <a:t>예약취소버튼 클릭 시 취소 여부 확인 후 진행 시 취소  </a:t>
            </a:r>
            <a:endParaRPr lang="en-US" altLang="ko-KR" sz="1600" noProof="1" smtClean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168482" y="3826894"/>
            <a:ext cx="61274" cy="58405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90994" y="2479252"/>
            <a:ext cx="2599295" cy="1908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63230" y="4213191"/>
            <a:ext cx="2585300" cy="1445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타원 5"/>
          <p:cNvSpPr/>
          <p:nvPr/>
        </p:nvSpPr>
        <p:spPr>
          <a:xfrm>
            <a:off x="4006388" y="5764762"/>
            <a:ext cx="320511" cy="321055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xmlns="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631919" y="1187387"/>
            <a:ext cx="5279009" cy="11063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ko-KR" altLang="en-US" noProof="1" smtClean="0"/>
              <a:t>화면 구성</a:t>
            </a:r>
          </a:p>
          <a:p>
            <a:r>
              <a:rPr lang="ko-KR" altLang="en-US" sz="1600" noProof="1" smtClean="0"/>
              <a:t>환자 정보 검색 </a:t>
            </a:r>
            <a:r>
              <a:rPr lang="en-US" altLang="ko-KR" sz="1600" noProof="1" smtClean="0"/>
              <a:t>/ </a:t>
            </a:r>
            <a:r>
              <a:rPr lang="ko-KR" altLang="en-US" sz="1600" noProof="1" smtClean="0"/>
              <a:t>환자 스케줄 확인 </a:t>
            </a:r>
            <a:r>
              <a:rPr lang="en-US" altLang="ko-KR" sz="1600" noProof="1" smtClean="0"/>
              <a:t>/ </a:t>
            </a:r>
            <a:r>
              <a:rPr lang="ko-KR" altLang="en-US" sz="1600" noProof="1" smtClean="0"/>
              <a:t>취소여부확인</a:t>
            </a:r>
            <a:endParaRPr lang="en-US" altLang="ko-KR" sz="1600" noProof="1" smtClean="0"/>
          </a:p>
          <a:p>
            <a:r>
              <a:rPr lang="ko-KR" altLang="en-US" sz="1600" noProof="1" smtClean="0"/>
              <a:t>한가지 또는 두가지 정보로도 검색가능</a:t>
            </a:r>
            <a:r>
              <a:rPr lang="en-US" altLang="ko-KR" sz="1600" noProof="1" smtClean="0"/>
              <a:t>(</a:t>
            </a:r>
            <a:r>
              <a:rPr lang="ko-KR" altLang="en-US" sz="1600" noProof="1" smtClean="0"/>
              <a:t>검색 정보 미입력시 전체조회</a:t>
            </a:r>
            <a:r>
              <a:rPr lang="en-US" altLang="ko-KR" sz="1600" noProof="1" smtClean="0"/>
              <a:t>)</a:t>
            </a:r>
            <a:r>
              <a:rPr lang="ko-KR" altLang="en-US" sz="1600" noProof="1" smtClean="0"/>
              <a:t> </a:t>
            </a:r>
            <a:endParaRPr lang="en-US" altLang="ko-KR" sz="1600" noProof="1" smtClean="0"/>
          </a:p>
        </p:txBody>
      </p:sp>
    </p:spTree>
    <p:extLst>
      <p:ext uri="{BB962C8B-B14F-4D97-AF65-F5344CB8AC3E}">
        <p14:creationId xmlns:p14="http://schemas.microsoft.com/office/powerpoint/2010/main" xmlns="" val="334275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=""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en-US" altLang="ko-KR" dirty="0" smtClean="0"/>
              <a:t>(</a:t>
            </a:r>
            <a:r>
              <a:rPr lang="ko-KR" altLang="en-US" dirty="0" smtClean="0"/>
              <a:t>진료 등록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수속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31</a:t>
            </a:fld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429056" y="1094108"/>
            <a:ext cx="11063289" cy="12692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ko-KR" altLang="en-US" sz="1400" dirty="0" smtClean="0"/>
              <a:t>진료 등록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수속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의사 검색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환자 검색</a:t>
            </a:r>
            <a:r>
              <a:rPr lang="en-US" altLang="ko-KR" sz="1400" dirty="0" smtClean="0"/>
              <a:t>)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ko-KR" altLang="en-US" sz="1400" dirty="0" smtClean="0"/>
              <a:t>의사 선택 시 의사 이름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부서명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의사 이름 </a:t>
            </a:r>
            <a:r>
              <a:rPr lang="en-US" altLang="ko-KR" sz="1400" dirty="0" smtClean="0"/>
              <a:t>&amp; </a:t>
            </a:r>
            <a:r>
              <a:rPr lang="ko-KR" altLang="en-US" sz="1400" dirty="0" smtClean="0"/>
              <a:t>부서명으로 검색이 가능하고 아무것도 없이 검색을 누를 경우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모든 의사를 모두 테이블에 보여준다</a:t>
            </a:r>
            <a:r>
              <a:rPr lang="en-US" altLang="ko-KR" sz="1400" dirty="0" smtClean="0"/>
              <a:t>.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ko-KR" altLang="en-US" sz="1400" dirty="0" smtClean="0"/>
              <a:t>환자도 환자 이름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생년월일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환자 이름 </a:t>
            </a:r>
            <a:r>
              <a:rPr lang="en-US" altLang="ko-KR" sz="1400" dirty="0" smtClean="0"/>
              <a:t>&amp; </a:t>
            </a:r>
            <a:r>
              <a:rPr lang="ko-KR" altLang="en-US" sz="1400" dirty="0" smtClean="0"/>
              <a:t>생년월일로 검색이 가능하고 아무것도 없을 경우 전체 환자를 테이블에 보여준다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0253" y="2457127"/>
            <a:ext cx="5065102" cy="3843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55886" y="2363343"/>
            <a:ext cx="4493470" cy="1763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44162" y="4296185"/>
            <a:ext cx="4493469" cy="176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07925" y="2363343"/>
            <a:ext cx="4063729" cy="1803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07925" y="4312424"/>
            <a:ext cx="4030233" cy="175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61640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0122" y="4814637"/>
            <a:ext cx="2651613" cy="1581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제목 11">
            <a:extLst>
              <a:ext uri="{FF2B5EF4-FFF2-40B4-BE49-F238E27FC236}">
                <a16:creationId xmlns=""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en-US" altLang="ko-KR" dirty="0" smtClean="0"/>
              <a:t>(</a:t>
            </a:r>
            <a:r>
              <a:rPr lang="ko-KR" altLang="en-US" dirty="0" smtClean="0"/>
              <a:t>진료 등록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수속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32</a:t>
            </a:fld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429056" y="1094108"/>
            <a:ext cx="11063289" cy="12692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ko-KR" altLang="en-US" dirty="0" smtClean="0"/>
              <a:t>진료 등록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수속</a:t>
            </a:r>
            <a:r>
              <a:rPr lang="en-US" altLang="ko-KR" dirty="0" smtClean="0"/>
              <a:t>(</a:t>
            </a:r>
            <a:r>
              <a:rPr lang="ko-KR" altLang="en-US" dirty="0" smtClean="0"/>
              <a:t>진료 검색 및 진료 등록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r>
              <a:rPr lang="ko-KR" altLang="en-US" sz="1600" noProof="1" smtClean="0"/>
              <a:t>의사와 환자 검색을 끝내고 선택결과 조회 버튼을 누르면 검색된 의사와 환자의 최근 진료 기록이 나옵니다</a:t>
            </a:r>
            <a:r>
              <a:rPr lang="en-US" altLang="ko-KR" sz="1600" noProof="1" smtClean="0"/>
              <a:t>.</a:t>
            </a:r>
          </a:p>
          <a:p>
            <a:r>
              <a:rPr lang="ko-KR" altLang="en-US" sz="1600" noProof="1" smtClean="0"/>
              <a:t>의사 한쪽만 검색하거나 환자 한쪽만 검색되어 있다면 그 의사가 가장 최근에 했던진료가 나오고 환자 또한 가장 최근에 받았던 진료 정보가 나옵니다</a:t>
            </a:r>
            <a:r>
              <a:rPr lang="en-US" altLang="ko-KR" sz="1600" noProof="1" smtClean="0"/>
              <a:t>.</a:t>
            </a:r>
          </a:p>
          <a:p>
            <a:r>
              <a:rPr lang="ko-KR" altLang="en-US" sz="1600" noProof="1" smtClean="0"/>
              <a:t>진료를 등록할 시 의사와 환자를 정하고 질병명 검색 버튼을 통해 질병을 검색하고 아래 항목들을 채웁니다</a:t>
            </a:r>
            <a:r>
              <a:rPr lang="en-US" altLang="ko-KR" sz="1600" noProof="1" smtClean="0"/>
              <a:t>. </a:t>
            </a:r>
            <a:r>
              <a:rPr lang="ko-KR" altLang="en-US" sz="1600" noProof="1" smtClean="0"/>
              <a:t>그리고 등록 버튼을 누르면 해당 진료가 등록이 되고 진료 목록창에 등록된 진료 정보가 보여집니다</a:t>
            </a:r>
            <a:r>
              <a:rPr lang="en-US" altLang="ko-KR" sz="1600" noProof="1" smtClean="0"/>
              <a:t>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4827" y="2878839"/>
            <a:ext cx="2567719" cy="170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7956" y="2885028"/>
            <a:ext cx="4516071" cy="3411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86260" y="2892580"/>
            <a:ext cx="3413297" cy="1528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82941" y="3148158"/>
            <a:ext cx="4981575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07156" y="3094740"/>
            <a:ext cx="3750920" cy="1677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91953" y="4256756"/>
            <a:ext cx="2981325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41157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=""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en-US" altLang="ko-KR" dirty="0" smtClean="0"/>
              <a:t>(</a:t>
            </a:r>
            <a:r>
              <a:rPr lang="ko-KR" altLang="en-US" dirty="0" smtClean="0"/>
              <a:t>진료 등록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수속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33</a:t>
            </a:fld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429056" y="1094108"/>
            <a:ext cx="11063289" cy="12692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ko-KR" altLang="en-US" dirty="0" smtClean="0"/>
              <a:t>진료 등록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수속</a:t>
            </a:r>
            <a:r>
              <a:rPr lang="en-US" altLang="ko-KR" dirty="0" smtClean="0"/>
              <a:t>(</a:t>
            </a:r>
            <a:r>
              <a:rPr lang="ko-KR" altLang="en-US" dirty="0" smtClean="0"/>
              <a:t>처방 등록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r>
              <a:rPr lang="ko-KR" altLang="en-US" sz="1600" noProof="1" smtClean="0"/>
              <a:t>진료를 받고나서 약을 처방할 때는 진료를 선택하고 처방 버튼을 누르면 약을 처방할수 있는 서브 폼이 나옵니다</a:t>
            </a:r>
            <a:r>
              <a:rPr lang="en-US" altLang="ko-KR" sz="1600" noProof="1" smtClean="0"/>
              <a:t>.</a:t>
            </a:r>
          </a:p>
          <a:p>
            <a:r>
              <a:rPr lang="ko-KR" altLang="en-US" sz="1600" noProof="1" smtClean="0"/>
              <a:t>서브폼에서 약 검색버튼으로 약을 검색하고 아래의 항목들을 작성하고 등록을 누르면 처방이 등록 됩니다</a:t>
            </a:r>
            <a:r>
              <a:rPr lang="en-US" altLang="ko-KR" sz="1600" noProof="1" smtClean="0"/>
              <a:t>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7101" y="2371287"/>
            <a:ext cx="3209925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8338" y="4467611"/>
            <a:ext cx="3267075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8504" y="2285082"/>
            <a:ext cx="3478376" cy="205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3260" y="3310757"/>
            <a:ext cx="4829175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09803" y="2667927"/>
            <a:ext cx="3981450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28891" y="3666834"/>
            <a:ext cx="3343275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82435" y="4028818"/>
            <a:ext cx="3219450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24299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=""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en-US" altLang="ko-KR" dirty="0" smtClean="0"/>
              <a:t>(</a:t>
            </a:r>
            <a:r>
              <a:rPr lang="ko-KR" altLang="en-US" dirty="0" smtClean="0"/>
              <a:t>진료 등록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수속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34</a:t>
            </a:fld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429056" y="1094108"/>
            <a:ext cx="11063289" cy="12692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ko-KR" altLang="en-US" dirty="0" smtClean="0"/>
              <a:t>진료 등록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수속</a:t>
            </a:r>
            <a:r>
              <a:rPr lang="en-US" altLang="ko-KR" dirty="0" smtClean="0"/>
              <a:t>(</a:t>
            </a:r>
            <a:r>
              <a:rPr lang="ko-KR" altLang="en-US" dirty="0" smtClean="0"/>
              <a:t>처방 수정 및 삭제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r>
              <a:rPr lang="ko-KR" altLang="en-US" sz="1600" noProof="1" smtClean="0"/>
              <a:t>처방을 수정할 때는 수정하고 싶은 처방을 선택하고 수정 버튼을 누릅니다</a:t>
            </a:r>
            <a:r>
              <a:rPr lang="en-US" altLang="ko-KR" sz="1600" noProof="1" smtClean="0"/>
              <a:t>.</a:t>
            </a:r>
          </a:p>
          <a:p>
            <a:r>
              <a:rPr lang="ko-KR" altLang="en-US" sz="1600" noProof="1" smtClean="0"/>
              <a:t>처방했던 내용들이 약 처방폼에 나타나고 항목들을 수정하고 수정 버튼을 누르면 처방이 수정 됩니다</a:t>
            </a:r>
            <a:r>
              <a:rPr lang="en-US" altLang="ko-KR" sz="1600" noProof="1" smtClean="0"/>
              <a:t>.</a:t>
            </a:r>
          </a:p>
          <a:p>
            <a:r>
              <a:rPr lang="ko-KR" altLang="en-US" sz="1600" noProof="1" smtClean="0"/>
              <a:t>처방내용을 삭제하고 싶다면 처방을 선택하고 삭제 버튼을 누르면 삭제됩니다</a:t>
            </a:r>
            <a:r>
              <a:rPr lang="en-US" altLang="ko-KR" sz="1600" noProof="1" smtClean="0"/>
              <a:t>.</a:t>
            </a:r>
            <a:endParaRPr lang="ko-KR" altLang="en-US" sz="1600" noProof="1" smtClean="0"/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88163" y="2557774"/>
            <a:ext cx="2975789" cy="1782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76861" y="4635387"/>
            <a:ext cx="3148541" cy="1943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02000" y="2557774"/>
            <a:ext cx="3236759" cy="197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6560" y="4859222"/>
            <a:ext cx="2714625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1850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=""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en-US" altLang="ko-KR" dirty="0" smtClean="0"/>
              <a:t>(</a:t>
            </a:r>
            <a:r>
              <a:rPr lang="ko-KR" altLang="en-US" dirty="0" smtClean="0"/>
              <a:t>진료 등록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수속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35</a:t>
            </a:fld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429056" y="1094108"/>
            <a:ext cx="11063289" cy="12692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ko-KR" altLang="en-US" dirty="0" smtClean="0"/>
              <a:t>진료 등록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수속</a:t>
            </a:r>
            <a:r>
              <a:rPr lang="en-US" altLang="ko-KR" dirty="0" smtClean="0"/>
              <a:t>(</a:t>
            </a:r>
            <a:r>
              <a:rPr lang="ko-KR" altLang="en-US" dirty="0" smtClean="0"/>
              <a:t>진료 삭제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r>
              <a:rPr lang="ko-KR" altLang="en-US" sz="1600" noProof="1" smtClean="0"/>
              <a:t>진료기록을 삭제 하고 싶을 때는 삭제하고 싶은 진료의 담당의사나 환자를 검색해 진료 목록에 띄우고 삭제 버튼을 누르면 진료가 삭제 됩니다</a:t>
            </a:r>
            <a:r>
              <a:rPr lang="en-US" altLang="ko-KR" sz="1600" noProof="1" smtClean="0"/>
              <a:t>.(</a:t>
            </a:r>
            <a:r>
              <a:rPr lang="ko-KR" altLang="en-US" sz="1600" noProof="1" smtClean="0"/>
              <a:t>해당 진료번호에 등록된 약이 있거나 해당 진료로 환자가 입원해있다면 삭제 되지 않습니다</a:t>
            </a:r>
            <a:r>
              <a:rPr lang="en-US" altLang="ko-KR" sz="1600" noProof="1" smtClean="0"/>
              <a:t>.)</a:t>
            </a:r>
            <a:endParaRPr lang="ko-KR" altLang="en-US" sz="1600" noProof="1" smtClean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32923" y="2006320"/>
            <a:ext cx="4552950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56" y="2131409"/>
            <a:ext cx="5780310" cy="43565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530" y="4110550"/>
            <a:ext cx="3154607" cy="21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4915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=""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en-US" altLang="ko-KR" dirty="0" smtClean="0"/>
              <a:t>(</a:t>
            </a:r>
            <a:r>
              <a:rPr lang="ko-KR" altLang="en-US" dirty="0" smtClean="0"/>
              <a:t>진료 등록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수속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36</a:t>
            </a:fld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429056" y="1094108"/>
            <a:ext cx="11063289" cy="12692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ko-KR" altLang="en-US" sz="1400" dirty="0" smtClean="0"/>
              <a:t>진료 등록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수속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병실 수속</a:t>
            </a:r>
            <a:r>
              <a:rPr lang="en-US" altLang="ko-KR" sz="1400" dirty="0" smtClean="0"/>
              <a:t>)</a:t>
            </a:r>
            <a:endParaRPr lang="ko-KR" altLang="en-US" sz="1400" dirty="0"/>
          </a:p>
          <a:p>
            <a:r>
              <a:rPr lang="ko-KR" altLang="en-US" sz="1400" noProof="1" smtClean="0"/>
              <a:t>병실 수속을 버튼을 누르면 수속 창이 나오고 입원인지 퇴원인지 체크해 줍니다</a:t>
            </a:r>
            <a:r>
              <a:rPr lang="en-US" altLang="ko-KR" sz="1400" noProof="1" smtClean="0"/>
              <a:t>.(</a:t>
            </a:r>
            <a:r>
              <a:rPr lang="ko-KR" altLang="en-US" sz="1400" noProof="1" smtClean="0"/>
              <a:t>체크를 안한다면 메시지 창이 나옵니다</a:t>
            </a:r>
            <a:r>
              <a:rPr lang="en-US" altLang="ko-KR" sz="1400" noProof="1" smtClean="0"/>
              <a:t>.)</a:t>
            </a:r>
          </a:p>
          <a:p>
            <a:r>
              <a:rPr lang="ko-KR" altLang="en-US" sz="1400" noProof="1" smtClean="0"/>
              <a:t> 입원 하고 싶은 병실을 고르고 그 병실의 침대 현황이 나오고 텍스트 필드에 병실 정보가 입력됩니다</a:t>
            </a:r>
            <a:r>
              <a:rPr lang="en-US" altLang="ko-KR" sz="1400" noProof="1" smtClean="0"/>
              <a:t>.</a:t>
            </a:r>
          </a:p>
          <a:p>
            <a:r>
              <a:rPr lang="ko-KR" altLang="en-US" sz="1400" noProof="1" smtClean="0"/>
              <a:t>침대 현황에서 침대를 고르고 수속하기 버튼을 누르면 입원 수속이 종료 됩니다</a:t>
            </a:r>
            <a:r>
              <a:rPr lang="en-US" altLang="ko-KR" sz="1400" noProof="1" smtClean="0"/>
              <a:t>.(</a:t>
            </a:r>
            <a:r>
              <a:rPr lang="ko-KR" altLang="en-US" sz="1400" noProof="1" smtClean="0"/>
              <a:t>다른 환자가 있다면 메시지 창이 팝업됩니다</a:t>
            </a:r>
            <a:r>
              <a:rPr lang="en-US" altLang="ko-KR" sz="1400" noProof="1" smtClean="0"/>
              <a:t>.)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9056" y="2409825"/>
            <a:ext cx="2943225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3876" y="2670787"/>
            <a:ext cx="6206554" cy="3353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3876" y="4494657"/>
            <a:ext cx="3486150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83263" y="2731098"/>
            <a:ext cx="5949452" cy="3233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10430" y="3186019"/>
            <a:ext cx="3562350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8288" y="3221380"/>
            <a:ext cx="3409950" cy="2247900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23387" y="3697207"/>
            <a:ext cx="284797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55518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48" y="2843823"/>
            <a:ext cx="7028417" cy="3850278"/>
          </a:xfrm>
          <a:prstGeom prst="rect">
            <a:avLst/>
          </a:prstGeom>
        </p:spPr>
      </p:pic>
      <p:sp>
        <p:nvSpPr>
          <p:cNvPr id="12" name="제목 11">
            <a:extLst>
              <a:ext uri="{FF2B5EF4-FFF2-40B4-BE49-F238E27FC236}">
                <a16:creationId xmlns=""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en-US" altLang="ko-KR" dirty="0" smtClean="0"/>
              <a:t>(</a:t>
            </a:r>
            <a:r>
              <a:rPr lang="ko-KR" altLang="en-US" dirty="0" smtClean="0"/>
              <a:t>진료 등록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수속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37</a:t>
            </a:fld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429056" y="1094108"/>
            <a:ext cx="11063289" cy="1575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ko-KR" altLang="en-US" dirty="0" smtClean="0"/>
              <a:t>진료 등록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수속</a:t>
            </a:r>
            <a:r>
              <a:rPr lang="en-US" altLang="ko-KR" dirty="0" smtClean="0"/>
              <a:t>(</a:t>
            </a:r>
            <a:r>
              <a:rPr lang="ko-KR" altLang="en-US" dirty="0" smtClean="0"/>
              <a:t>퇴원 수속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r>
              <a:rPr lang="ko-KR" altLang="en-US" sz="1600" noProof="1" smtClean="0"/>
              <a:t>퇴원 할때도 입원과 마찬가지로 수속하기 버튼을 통해 수속창을 띄웁니다</a:t>
            </a:r>
            <a:r>
              <a:rPr lang="en-US" altLang="ko-KR" sz="1600" noProof="1" smtClean="0"/>
              <a:t>.</a:t>
            </a:r>
          </a:p>
          <a:p>
            <a:r>
              <a:rPr lang="ko-KR" altLang="en-US" sz="1600" noProof="1" smtClean="0"/>
              <a:t>입원 종류를 선택할때 입원 되어 있는 상태에서 입원을 선택하면 메시지 창이 나오면서 퇴원으로 바뀌게 됩니다</a:t>
            </a:r>
            <a:r>
              <a:rPr lang="en-US" altLang="ko-KR" sz="1600" noProof="1" smtClean="0"/>
              <a:t>.</a:t>
            </a:r>
          </a:p>
          <a:p>
            <a:r>
              <a:rPr lang="ko-KR" altLang="en-US" sz="1600" noProof="1" smtClean="0"/>
              <a:t>퇴원 할 병실과 침대를 직접 찾아서 퇴원해도 되지많 항목이 많아지면 찾기 어려움이 있기 때문에 수속하기 버튼만 누르면 바로 퇴원을 할 수 있습니다</a:t>
            </a:r>
            <a:r>
              <a:rPr lang="en-US" altLang="ko-KR" sz="1600" noProof="1" smtClean="0"/>
              <a:t>.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1344" y="2897865"/>
            <a:ext cx="3067050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1344" y="4976958"/>
            <a:ext cx="428625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45669" y="2670105"/>
            <a:ext cx="6041939" cy="323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2982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=""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en-US" altLang="ko-KR" dirty="0" smtClean="0"/>
              <a:t>(</a:t>
            </a:r>
            <a:r>
              <a:rPr lang="ko-KR" altLang="en-US" dirty="0" smtClean="0"/>
              <a:t>병실관리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38</a:t>
            </a:fld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429056" y="1094108"/>
            <a:ext cx="11063289" cy="1575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ko-KR" altLang="en-US" dirty="0" smtClean="0"/>
              <a:t>진료 등록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수속</a:t>
            </a:r>
            <a:r>
              <a:rPr lang="en-US" altLang="ko-KR" dirty="0" smtClean="0"/>
              <a:t>(</a:t>
            </a:r>
            <a:r>
              <a:rPr lang="ko-KR" altLang="en-US" dirty="0" smtClean="0"/>
              <a:t>병실 초기화면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r>
              <a:rPr lang="ko-KR" altLang="en-US" sz="1600" noProof="1" smtClean="0"/>
              <a:t>병실관리 폼에 들어가면 모든 병실을 테이블에서 보여줍니다</a:t>
            </a:r>
            <a:r>
              <a:rPr lang="en-US" altLang="ko-KR" sz="1600" noProof="1" smtClean="0"/>
              <a:t>. </a:t>
            </a:r>
          </a:p>
          <a:p>
            <a:r>
              <a:rPr lang="ko-KR" altLang="en-US" sz="1600" noProof="1" smtClean="0"/>
              <a:t>병실을 선택하면 그 병실에 있는 침대 목록을 보여주고 병실 정보를 텍스트 필드에 보여줍니다</a:t>
            </a:r>
            <a:r>
              <a:rPr lang="en-US" altLang="ko-KR" sz="1600" noProof="1" smtClean="0"/>
              <a:t>.</a:t>
            </a:r>
          </a:p>
          <a:p>
            <a:r>
              <a:rPr lang="ko-KR" altLang="en-US" sz="1600" noProof="1" smtClean="0"/>
              <a:t>병실 침대를 선택하면 병실 침대 정보를 텍스트 필드에 보여줍니다</a:t>
            </a:r>
            <a:r>
              <a:rPr lang="en-US" altLang="ko-KR" sz="1600" noProof="1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56" y="2512249"/>
            <a:ext cx="5990843" cy="35762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333" y="2670105"/>
            <a:ext cx="6096733" cy="36354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942" y="2512249"/>
            <a:ext cx="2564058" cy="330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8465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=""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en-US" altLang="ko-KR" dirty="0" smtClean="0"/>
              <a:t>(</a:t>
            </a:r>
            <a:r>
              <a:rPr lang="ko-KR" altLang="en-US" dirty="0" smtClean="0"/>
              <a:t>병실관리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39</a:t>
            </a:fld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429056" y="1094108"/>
            <a:ext cx="11063289" cy="1575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ko-KR" altLang="en-US" dirty="0" smtClean="0"/>
              <a:t>진료 등록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수속</a:t>
            </a:r>
            <a:r>
              <a:rPr lang="en-US" altLang="ko-KR" dirty="0" smtClean="0"/>
              <a:t>(</a:t>
            </a:r>
            <a:r>
              <a:rPr lang="ko-KR" altLang="en-US" dirty="0" smtClean="0"/>
              <a:t>병실 등록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r>
              <a:rPr lang="ko-KR" altLang="en-US" sz="1600" noProof="1" smtClean="0"/>
              <a:t>병실을 등록 할때는 텍스트 필드에 병실 정보들을 입력해주고 등록 버튼을 누르면 병실이 등록이 됩니다</a:t>
            </a:r>
            <a:r>
              <a:rPr lang="en-US" altLang="ko-KR" sz="1600" noProof="1" smtClean="0"/>
              <a:t>.</a:t>
            </a:r>
          </a:p>
          <a:p>
            <a:r>
              <a:rPr lang="ko-KR" altLang="en-US" sz="1600" noProof="1" smtClean="0"/>
              <a:t>등록된 병실은 위에 테이블에 보여지며 등록된 병실을 선택하면 수용가능인원 만큼 침대가 자동으로 만들어집니다</a:t>
            </a:r>
            <a:r>
              <a:rPr lang="en-US" altLang="ko-KR" sz="1600" noProof="1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52" y="3491155"/>
            <a:ext cx="4194298" cy="19014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540" y="4322604"/>
            <a:ext cx="2857500" cy="1714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213" y="2979605"/>
            <a:ext cx="6574448" cy="268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1961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제작 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A527313F-88F1-455D-8330-59BE361ECDE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3</a:t>
            </a:r>
            <a:r>
              <a:rPr lang="ko-KR" altLang="en-US" dirty="0"/>
              <a:t>주 작업 계획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32259" y="3697296"/>
            <a:ext cx="608493" cy="201776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</a:rPr>
              <a:t>2019</a:t>
            </a:r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=""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99612" y="3724159"/>
            <a:ext cx="377825" cy="201776"/>
          </a:xfrm>
        </p:spPr>
        <p:txBody>
          <a:bodyPr rtlCol="0"/>
          <a:lstStyle/>
          <a:p>
            <a:pPr rtl="0"/>
            <a:r>
              <a:rPr lang="en-US" altLang="ko-KR" b="1" dirty="0">
                <a:solidFill>
                  <a:schemeClr val="tx1"/>
                </a:solidFill>
              </a:rPr>
              <a:t>4</a:t>
            </a:r>
            <a:r>
              <a:rPr lang="ko-KR" altLang="en-US" b="1" dirty="0">
                <a:solidFill>
                  <a:schemeClr val="tx1"/>
                </a:solidFill>
              </a:rPr>
              <a:t>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471629" y="3724159"/>
            <a:ext cx="377825" cy="201776"/>
          </a:xfrm>
        </p:spPr>
        <p:txBody>
          <a:bodyPr rtlCol="0"/>
          <a:lstStyle/>
          <a:p>
            <a:pPr rtl="0"/>
            <a:r>
              <a:rPr lang="en-US" altLang="ko-KR" dirty="0"/>
              <a:t>22</a:t>
            </a:r>
            <a:r>
              <a:rPr lang="ko-KR" altLang="en-US" dirty="0"/>
              <a:t>일</a:t>
            </a:r>
          </a:p>
        </p:txBody>
      </p:sp>
      <p:cxnSp>
        <p:nvCxnSpPr>
          <p:cNvPr id="45" name="직선 연결선(S) 44" descr="중요 시점 연결선">
            <a:extLst>
              <a:ext uri="{FF2B5EF4-FFF2-40B4-BE49-F238E27FC236}">
                <a16:creationId xmlns="" xmlns:a16="http://schemas.microsoft.com/office/drawing/2014/main" id="{7AAE5EC1-092E-4A01-B866-C63F654AC331}"/>
              </a:ext>
            </a:extLst>
          </p:cNvPr>
          <p:cNvCxnSpPr>
            <a:cxnSpLocks/>
          </p:cNvCxnSpPr>
          <p:nvPr/>
        </p:nvCxnSpPr>
        <p:spPr>
          <a:xfrm>
            <a:off x="1683296" y="2752725"/>
            <a:ext cx="0" cy="8572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31">
            <a:extLst>
              <a:ext uri="{FF2B5EF4-FFF2-40B4-BE49-F238E27FC236}">
                <a16:creationId xmlns=""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927609" y="2190750"/>
            <a:ext cx="1793875" cy="561975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</a:rPr>
              <a:t>주차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943646" y="3724159"/>
            <a:ext cx="377825" cy="201776"/>
          </a:xfrm>
        </p:spPr>
        <p:txBody>
          <a:bodyPr rtlCol="0"/>
          <a:lstStyle/>
          <a:p>
            <a:pPr rtl="0"/>
            <a:r>
              <a:rPr lang="en-US" altLang="ko-KR" dirty="0"/>
              <a:t>23</a:t>
            </a:r>
            <a:r>
              <a:rPr lang="ko-KR" altLang="en-US" dirty="0"/>
              <a:t>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=""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415663" y="3724159"/>
            <a:ext cx="377825" cy="201776"/>
          </a:xfrm>
        </p:spPr>
        <p:txBody>
          <a:bodyPr rtlCol="0"/>
          <a:lstStyle/>
          <a:p>
            <a:pPr rtl="0"/>
            <a:r>
              <a:rPr lang="en-US" altLang="ko-KR" dirty="0"/>
              <a:t>24</a:t>
            </a:r>
            <a:r>
              <a:rPr lang="ko-KR" altLang="en-US" dirty="0"/>
              <a:t>일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=""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887680" y="3724159"/>
            <a:ext cx="377825" cy="201776"/>
          </a:xfrm>
        </p:spPr>
        <p:txBody>
          <a:bodyPr rtlCol="0"/>
          <a:lstStyle/>
          <a:p>
            <a:pPr rtl="0"/>
            <a:r>
              <a:rPr lang="en-US" altLang="ko-KR" dirty="0"/>
              <a:t>25</a:t>
            </a:r>
            <a:r>
              <a:rPr lang="ko-KR" altLang="en-US" dirty="0"/>
              <a:t>일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=""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359697" y="3724159"/>
            <a:ext cx="377825" cy="201776"/>
          </a:xfrm>
        </p:spPr>
        <p:txBody>
          <a:bodyPr rtlCol="0"/>
          <a:lstStyle/>
          <a:p>
            <a:pPr rtl="0"/>
            <a:r>
              <a:rPr lang="en-US" altLang="ko-KR" dirty="0"/>
              <a:t>26</a:t>
            </a:r>
            <a:r>
              <a:rPr lang="ko-KR" altLang="en-US" dirty="0"/>
              <a:t>일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831714" y="3724159"/>
            <a:ext cx="377825" cy="201776"/>
          </a:xfrm>
        </p:spPr>
        <p:txBody>
          <a:bodyPr rtlCol="0"/>
          <a:lstStyle/>
          <a:p>
            <a:pPr rtl="0"/>
            <a:r>
              <a:rPr lang="en-US" altLang="ko-KR" dirty="0"/>
              <a:t>27</a:t>
            </a:r>
            <a:r>
              <a:rPr lang="ko-KR" altLang="en-US" dirty="0"/>
              <a:t>일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=""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303731" y="3724159"/>
            <a:ext cx="377825" cy="201776"/>
          </a:xfrm>
        </p:spPr>
        <p:txBody>
          <a:bodyPr rtlCol="0"/>
          <a:lstStyle/>
          <a:p>
            <a:pPr rtl="0"/>
            <a:r>
              <a:rPr lang="en-US" altLang="ko-KR" dirty="0"/>
              <a:t>28</a:t>
            </a:r>
            <a:r>
              <a:rPr lang="ko-KR" altLang="en-US" dirty="0"/>
              <a:t>일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=""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775748" y="3724159"/>
            <a:ext cx="377825" cy="201776"/>
          </a:xfrm>
        </p:spPr>
        <p:txBody>
          <a:bodyPr rtlCol="0"/>
          <a:lstStyle/>
          <a:p>
            <a:pPr rtl="0"/>
            <a:r>
              <a:rPr lang="en-US" altLang="ko-KR" dirty="0"/>
              <a:t>29</a:t>
            </a:r>
            <a:r>
              <a:rPr lang="ko-KR" altLang="en-US" dirty="0"/>
              <a:t>일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=""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247765" y="3724159"/>
            <a:ext cx="377825" cy="201776"/>
          </a:xfrm>
        </p:spPr>
        <p:txBody>
          <a:bodyPr rtlCol="0"/>
          <a:lstStyle/>
          <a:p>
            <a:r>
              <a:rPr lang="en-US" altLang="ko-KR" dirty="0"/>
              <a:t>30</a:t>
            </a:r>
            <a:r>
              <a:rPr lang="ko-KR" altLang="en-US" dirty="0"/>
              <a:t>일</a:t>
            </a:r>
          </a:p>
        </p:txBody>
      </p:sp>
      <p:cxnSp>
        <p:nvCxnSpPr>
          <p:cNvPr id="47" name="직선 연결선(S) 46" descr="중요 시점 연결선">
            <a:extLst>
              <a:ext uri="{FF2B5EF4-FFF2-40B4-BE49-F238E27FC236}">
                <a16:creationId xmlns="" xmlns:a16="http://schemas.microsoft.com/office/drawing/2014/main" id="{75E1C21F-EF32-4CA2-BCB8-D7FA7A59B4FB}"/>
              </a:ext>
            </a:extLst>
          </p:cNvPr>
          <p:cNvCxnSpPr>
            <a:cxnSpLocks/>
          </p:cNvCxnSpPr>
          <p:nvPr/>
        </p:nvCxnSpPr>
        <p:spPr>
          <a:xfrm>
            <a:off x="5000347" y="2752725"/>
            <a:ext cx="0" cy="8572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개체 틀 31">
            <a:extLst>
              <a:ext uri="{FF2B5EF4-FFF2-40B4-BE49-F238E27FC236}">
                <a16:creationId xmlns=""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4103410" y="2190750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=""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339347" y="3724159"/>
            <a:ext cx="377825" cy="201776"/>
          </a:xfrm>
        </p:spPr>
        <p:txBody>
          <a:bodyPr rtlCol="0"/>
          <a:lstStyle/>
          <a:p>
            <a:pPr rtl="0"/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일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=""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811360" y="3724159"/>
            <a:ext cx="377825" cy="201776"/>
          </a:xfrm>
        </p:spPr>
        <p:txBody>
          <a:bodyPr rtlCol="0"/>
          <a:lstStyle/>
          <a:p>
            <a:r>
              <a:rPr lang="en-US" altLang="ko-KR" dirty="0"/>
              <a:t>2</a:t>
            </a:r>
            <a:r>
              <a:rPr lang="ko-KR" altLang="en-US" dirty="0">
                <a:solidFill>
                  <a:schemeClr val="tx1"/>
                </a:solidFill>
              </a:rPr>
              <a:t>일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=""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7283377" y="3724159"/>
            <a:ext cx="377825" cy="201776"/>
          </a:xfrm>
        </p:spPr>
        <p:txBody>
          <a:bodyPr rtlCol="0"/>
          <a:lstStyle/>
          <a:p>
            <a:r>
              <a:rPr lang="en-US" altLang="ko-KR" dirty="0"/>
              <a:t>3</a:t>
            </a:r>
            <a:r>
              <a:rPr lang="ko-KR" altLang="en-US" dirty="0">
                <a:solidFill>
                  <a:schemeClr val="tx1"/>
                </a:solidFill>
              </a:rPr>
              <a:t>일</a:t>
            </a:r>
            <a:endParaRPr lang="ko-KR" altLang="en-US" dirty="0"/>
          </a:p>
        </p:txBody>
      </p:sp>
      <p:sp>
        <p:nvSpPr>
          <p:cNvPr id="23" name="텍스트 개체 틀 22">
            <a:extLst>
              <a:ext uri="{FF2B5EF4-FFF2-40B4-BE49-F238E27FC236}">
                <a16:creationId xmlns=""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755394" y="3724159"/>
            <a:ext cx="377825" cy="201776"/>
          </a:xfrm>
        </p:spPr>
        <p:txBody>
          <a:bodyPr rtlCol="0"/>
          <a:lstStyle/>
          <a:p>
            <a:r>
              <a:rPr lang="en-US" altLang="ko-KR" dirty="0"/>
              <a:t>4</a:t>
            </a:r>
            <a:r>
              <a:rPr lang="ko-KR" altLang="en-US" dirty="0">
                <a:solidFill>
                  <a:schemeClr val="tx1"/>
                </a:solidFill>
              </a:rPr>
              <a:t>일</a:t>
            </a:r>
            <a:endParaRPr lang="ko-KR" altLang="en-US" dirty="0"/>
          </a:p>
        </p:txBody>
      </p:sp>
      <p:sp>
        <p:nvSpPr>
          <p:cNvPr id="24" name="텍스트 개체 틀 23">
            <a:extLst>
              <a:ext uri="{FF2B5EF4-FFF2-40B4-BE49-F238E27FC236}">
                <a16:creationId xmlns=""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8227411" y="3724159"/>
            <a:ext cx="377825" cy="201776"/>
          </a:xfrm>
        </p:spPr>
        <p:txBody>
          <a:bodyPr rtlCol="0"/>
          <a:lstStyle/>
          <a:p>
            <a:r>
              <a:rPr lang="en-US" altLang="ko-KR" dirty="0"/>
              <a:t>5</a:t>
            </a:r>
            <a:r>
              <a:rPr lang="ko-KR" altLang="en-US" dirty="0">
                <a:solidFill>
                  <a:schemeClr val="tx1"/>
                </a:solidFill>
              </a:rPr>
              <a:t>일</a:t>
            </a:r>
            <a:endParaRPr lang="ko-KR" altLang="en-US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=""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99428" y="3724159"/>
            <a:ext cx="377825" cy="201776"/>
          </a:xfrm>
        </p:spPr>
        <p:txBody>
          <a:bodyPr rtlCol="0"/>
          <a:lstStyle/>
          <a:p>
            <a:r>
              <a:rPr lang="en-US" altLang="ko-KR" dirty="0"/>
              <a:t>6</a:t>
            </a:r>
            <a:r>
              <a:rPr lang="ko-KR" altLang="en-US" dirty="0">
                <a:solidFill>
                  <a:schemeClr val="tx1"/>
                </a:solidFill>
              </a:rPr>
              <a:t>일</a:t>
            </a:r>
            <a:endParaRPr lang="ko-KR" altLang="en-US" dirty="0"/>
          </a:p>
        </p:txBody>
      </p:sp>
      <p:sp>
        <p:nvSpPr>
          <p:cNvPr id="26" name="텍스트 개체 틀 25">
            <a:extLst>
              <a:ext uri="{FF2B5EF4-FFF2-40B4-BE49-F238E27FC236}">
                <a16:creationId xmlns=""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171445" y="3724159"/>
            <a:ext cx="377825" cy="201776"/>
          </a:xfrm>
        </p:spPr>
        <p:txBody>
          <a:bodyPr rtlCol="0"/>
          <a:lstStyle/>
          <a:p>
            <a:r>
              <a:rPr lang="en-US" altLang="ko-KR" dirty="0"/>
              <a:t>7</a:t>
            </a:r>
            <a:r>
              <a:rPr lang="ko-KR" altLang="en-US" dirty="0">
                <a:solidFill>
                  <a:schemeClr val="tx1"/>
                </a:solidFill>
              </a:rPr>
              <a:t>일</a:t>
            </a:r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=""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10115479" y="3724159"/>
            <a:ext cx="377825" cy="201776"/>
          </a:xfrm>
        </p:spPr>
        <p:txBody>
          <a:bodyPr rtlCol="0"/>
          <a:lstStyle/>
          <a:p>
            <a:r>
              <a:rPr lang="en-US" altLang="ko-KR" dirty="0"/>
              <a:t>9</a:t>
            </a:r>
            <a:r>
              <a:rPr lang="ko-KR" altLang="en-US" dirty="0">
                <a:solidFill>
                  <a:schemeClr val="tx1"/>
                </a:solidFill>
              </a:rPr>
              <a:t>일</a:t>
            </a:r>
            <a:endParaRPr lang="ko-KR" altLang="en-US" dirty="0"/>
          </a:p>
        </p:txBody>
      </p:sp>
      <p:sp>
        <p:nvSpPr>
          <p:cNvPr id="27" name="텍스트 개체 틀 26">
            <a:extLst>
              <a:ext uri="{FF2B5EF4-FFF2-40B4-BE49-F238E27FC236}">
                <a16:creationId xmlns=""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0587496" y="3724159"/>
            <a:ext cx="377825" cy="201776"/>
          </a:xfrm>
        </p:spPr>
        <p:txBody>
          <a:bodyPr rtlCol="0"/>
          <a:lstStyle/>
          <a:p>
            <a:r>
              <a:rPr lang="en-US" altLang="ko-KR" dirty="0"/>
              <a:t>10</a:t>
            </a:r>
            <a:r>
              <a:rPr lang="ko-KR" altLang="en-US" dirty="0">
                <a:solidFill>
                  <a:schemeClr val="tx1"/>
                </a:solidFill>
              </a:rPr>
              <a:t>일</a:t>
            </a:r>
            <a:endParaRPr lang="ko-KR" altLang="en-US" dirty="0"/>
          </a:p>
        </p:txBody>
      </p:sp>
      <p:sp>
        <p:nvSpPr>
          <p:cNvPr id="28" name="텍스트 개체 틀 27">
            <a:extLst>
              <a:ext uri="{FF2B5EF4-FFF2-40B4-BE49-F238E27FC236}">
                <a16:creationId xmlns=""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643462" y="3724159"/>
            <a:ext cx="377825" cy="201776"/>
          </a:xfrm>
        </p:spPr>
        <p:txBody>
          <a:bodyPr rtlCol="0"/>
          <a:lstStyle/>
          <a:p>
            <a:r>
              <a:rPr lang="en-US" altLang="ko-KR" dirty="0"/>
              <a:t>8</a:t>
            </a:r>
            <a:r>
              <a:rPr lang="ko-KR" altLang="en-US" dirty="0">
                <a:solidFill>
                  <a:schemeClr val="tx1"/>
                </a:solidFill>
              </a:rPr>
              <a:t>일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4</a:t>
            </a:fld>
            <a:endParaRPr lang="ko-KR" altLang="en-US" dirty="0"/>
          </a:p>
        </p:txBody>
      </p:sp>
      <p:sp>
        <p:nvSpPr>
          <p:cNvPr id="46" name="텍스트 개체 틀 45">
            <a:extLst>
              <a:ext uri="{FF2B5EF4-FFF2-40B4-BE49-F238E27FC236}">
                <a16:creationId xmlns="" xmlns:a16="http://schemas.microsoft.com/office/drawing/2014/main" id="{FCDBC4EF-C3B5-4EBF-804F-280FB2C7AB4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926256" y="3724159"/>
            <a:ext cx="377825" cy="201776"/>
          </a:xfrm>
        </p:spPr>
        <p:txBody>
          <a:bodyPr/>
          <a:lstStyle/>
          <a:p>
            <a:r>
              <a:rPr lang="en-US" altLang="ko-KR" b="1" dirty="0"/>
              <a:t>5</a:t>
            </a:r>
            <a:r>
              <a:rPr lang="ko-KR" altLang="en-US" b="1" dirty="0"/>
              <a:t>월</a:t>
            </a:r>
          </a:p>
        </p:txBody>
      </p:sp>
      <p:cxnSp>
        <p:nvCxnSpPr>
          <p:cNvPr id="60" name="직선 연결선(S) 46" descr="중요 시점 연결선">
            <a:extLst>
              <a:ext uri="{FF2B5EF4-FFF2-40B4-BE49-F238E27FC236}">
                <a16:creationId xmlns="" xmlns:a16="http://schemas.microsoft.com/office/drawing/2014/main" id="{2673AF21-6E7E-41E9-9DC0-38852B4054FF}"/>
              </a:ext>
            </a:extLst>
          </p:cNvPr>
          <p:cNvCxnSpPr>
            <a:cxnSpLocks/>
          </p:cNvCxnSpPr>
          <p:nvPr/>
        </p:nvCxnSpPr>
        <p:spPr>
          <a:xfrm>
            <a:off x="8845622" y="2752725"/>
            <a:ext cx="0" cy="8572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텍스트 개체 틀 31">
            <a:extLst>
              <a:ext uri="{FF2B5EF4-FFF2-40B4-BE49-F238E27FC236}">
                <a16:creationId xmlns="" xmlns:a16="http://schemas.microsoft.com/office/drawing/2014/main" id="{3305FD07-9C1F-450F-8228-43D3FDB76292}"/>
              </a:ext>
            </a:extLst>
          </p:cNvPr>
          <p:cNvSpPr txBox="1">
            <a:spLocks/>
          </p:cNvSpPr>
          <p:nvPr/>
        </p:nvSpPr>
        <p:spPr>
          <a:xfrm>
            <a:off x="7948685" y="2190750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4270" y="4430697"/>
            <a:ext cx="177805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-</a:t>
            </a:r>
            <a:r>
              <a:rPr lang="ko-KR" altLang="en-US" sz="1600" dirty="0" smtClean="0">
                <a:latin typeface="+mn-ea"/>
              </a:rPr>
              <a:t>아이디어 회의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dirty="0" smtClean="0">
                <a:latin typeface="+mn-ea"/>
              </a:rPr>
              <a:t>브레인 </a:t>
            </a:r>
            <a:r>
              <a:rPr lang="ko-KR" altLang="en-US" sz="1600" dirty="0" err="1" smtClean="0">
                <a:latin typeface="+mn-ea"/>
              </a:rPr>
              <a:t>스토밍</a:t>
            </a:r>
            <a:r>
              <a:rPr lang="en-US" altLang="ko-KR" sz="1600" dirty="0" smtClean="0">
                <a:latin typeface="+mn-ea"/>
              </a:rPr>
              <a:t>)</a:t>
            </a:r>
          </a:p>
          <a:p>
            <a:endParaRPr lang="ko-KR" altLang="en-US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-</a:t>
            </a:r>
            <a:r>
              <a:rPr lang="ko-KR" altLang="en-US" sz="1600" dirty="0" smtClean="0">
                <a:latin typeface="+mn-ea"/>
              </a:rPr>
              <a:t>업무 분담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-</a:t>
            </a:r>
            <a:r>
              <a:rPr lang="ko-KR" altLang="en-US" sz="1600" dirty="0" smtClean="0">
                <a:latin typeface="+mn-ea"/>
              </a:rPr>
              <a:t>프로젝트 디자인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-DB</a:t>
            </a:r>
            <a:r>
              <a:rPr lang="ko-KR" altLang="en-US" sz="1600" dirty="0" smtClean="0">
                <a:latin typeface="+mn-ea"/>
              </a:rPr>
              <a:t>모델링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48216" y="46461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948685" y="4553806"/>
            <a:ext cx="185018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-</a:t>
            </a:r>
            <a:r>
              <a:rPr lang="ko-KR" altLang="en-US" sz="1600" dirty="0" smtClean="0">
                <a:latin typeface="+mn-ea"/>
              </a:rPr>
              <a:t>이벤트 코드 연동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-</a:t>
            </a:r>
            <a:r>
              <a:rPr lang="ko-KR" altLang="en-US" sz="1600" dirty="0" smtClean="0">
                <a:latin typeface="+mn-ea"/>
              </a:rPr>
              <a:t>테스트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-</a:t>
            </a:r>
            <a:r>
              <a:rPr lang="ko-KR" altLang="en-US" sz="1600" dirty="0" smtClean="0">
                <a:latin typeface="+mn-ea"/>
              </a:rPr>
              <a:t>오류 수정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-</a:t>
            </a:r>
            <a:r>
              <a:rPr lang="ko-KR" altLang="en-US" sz="1600" dirty="0" smtClean="0">
                <a:latin typeface="+mn-ea"/>
              </a:rPr>
              <a:t>최종 보고서 작성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72661" y="4553807"/>
            <a:ext cx="20553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-</a:t>
            </a:r>
            <a:r>
              <a:rPr lang="ko-KR" altLang="en-US" sz="1600" dirty="0" smtClean="0">
                <a:latin typeface="+mn-ea"/>
              </a:rPr>
              <a:t>디자인 소스 구현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-</a:t>
            </a:r>
            <a:r>
              <a:rPr lang="ko-KR" altLang="en-US" sz="1600" dirty="0" smtClean="0">
                <a:latin typeface="+mn-ea"/>
              </a:rPr>
              <a:t>디자인 이벤트 구현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-</a:t>
            </a:r>
            <a:r>
              <a:rPr lang="ko-KR" altLang="en-US" sz="1600" dirty="0" smtClean="0">
                <a:latin typeface="+mn-ea"/>
              </a:rPr>
              <a:t>주요 기능 구현</a:t>
            </a:r>
            <a:endParaRPr lang="en-US" altLang="ko-KR" sz="16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-</a:t>
            </a:r>
            <a:r>
              <a:rPr lang="ko-KR" altLang="en-US" sz="1600" dirty="0" smtClean="0">
                <a:latin typeface="+mn-ea"/>
              </a:rPr>
              <a:t>폼 디자인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6163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=""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en-US" altLang="ko-KR" dirty="0" smtClean="0"/>
              <a:t>(</a:t>
            </a:r>
            <a:r>
              <a:rPr lang="ko-KR" altLang="en-US" dirty="0" smtClean="0"/>
              <a:t>병실관리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40</a:t>
            </a:fld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429056" y="1094108"/>
            <a:ext cx="11063289" cy="1575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ko-KR" altLang="en-US" dirty="0" smtClean="0"/>
              <a:t>진료 등록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수속</a:t>
            </a:r>
            <a:r>
              <a:rPr lang="en-US" altLang="ko-KR" dirty="0" smtClean="0"/>
              <a:t>(</a:t>
            </a:r>
            <a:r>
              <a:rPr lang="ko-KR" altLang="en-US" dirty="0" smtClean="0"/>
              <a:t>병실 수정 및 삭제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r>
              <a:rPr lang="ko-KR" altLang="en-US" sz="1600" noProof="1" smtClean="0"/>
              <a:t>병실을 수정할 때 수정하고 싶은 병실을 선택하고 텍스트 필드를 변경한 뒤 수정버튼을 누르면 수정됩니다</a:t>
            </a:r>
            <a:r>
              <a:rPr lang="en-US" altLang="ko-KR" sz="1600" noProof="1" smtClean="0"/>
              <a:t>.(</a:t>
            </a:r>
            <a:r>
              <a:rPr lang="ko-KR" altLang="en-US" sz="1600" noProof="1" smtClean="0"/>
              <a:t>병실번호를 변경하면 수정이 정상적으로 이루어 지지 않습니다</a:t>
            </a:r>
            <a:r>
              <a:rPr lang="en-US" altLang="ko-KR" sz="1600" noProof="1" smtClean="0"/>
              <a:t>.)</a:t>
            </a:r>
          </a:p>
          <a:p>
            <a:r>
              <a:rPr lang="ko-KR" altLang="en-US" sz="1600" noProof="1" smtClean="0"/>
              <a:t>삭제 시에도 삭제하고 싶은 병실을 선택하고 삭제 버튼을 누르면 병실이 삭제 됩니다</a:t>
            </a:r>
            <a:r>
              <a:rPr lang="en-US" altLang="ko-KR" sz="1600" noProof="1" smtClean="0"/>
              <a:t>.(</a:t>
            </a:r>
            <a:r>
              <a:rPr lang="ko-KR" altLang="en-US" sz="1600" noProof="1" smtClean="0"/>
              <a:t>그 병실의 환자가 입원해 있거나 수속 기록이 있다면 모든 침대가 없어지고 병실은 삭제 되지 않습니다</a:t>
            </a:r>
            <a:r>
              <a:rPr lang="en-US" altLang="ko-KR" sz="1600" noProof="1" smtClean="0"/>
              <a:t>. / (DB</a:t>
            </a:r>
            <a:r>
              <a:rPr lang="ko-KR" altLang="en-US" sz="1600" noProof="1" smtClean="0"/>
              <a:t>구조상 불가능</a:t>
            </a:r>
            <a:r>
              <a:rPr lang="en-US" altLang="ko-KR" sz="1600" noProof="1" smtClean="0"/>
              <a:t>))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56" y="2747522"/>
            <a:ext cx="3649907" cy="33886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436" y="3384862"/>
            <a:ext cx="2453054" cy="15508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217" y="2900213"/>
            <a:ext cx="3878263" cy="29413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7730" y="3307975"/>
            <a:ext cx="31623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2715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=""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en-US" altLang="ko-KR" dirty="0" smtClean="0"/>
              <a:t>(</a:t>
            </a:r>
            <a:r>
              <a:rPr lang="ko-KR" altLang="en-US" dirty="0" smtClean="0"/>
              <a:t>병실관리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41</a:t>
            </a:fld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429056" y="1094108"/>
            <a:ext cx="11063289" cy="1575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ko-KR" altLang="en-US" dirty="0" smtClean="0"/>
              <a:t>진료 등록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수속</a:t>
            </a:r>
            <a:r>
              <a:rPr lang="en-US" altLang="ko-KR" dirty="0" smtClean="0"/>
              <a:t>(</a:t>
            </a:r>
            <a:r>
              <a:rPr lang="ko-KR" altLang="en-US" dirty="0" smtClean="0"/>
              <a:t>침대 추가 및 삭제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r>
              <a:rPr lang="ko-KR" altLang="en-US" sz="1600" noProof="1" smtClean="0"/>
              <a:t>침대를 수동으로 추가 해 줄때는 침대 번호를 입력하고 추가버튼을 누르면 추가 됩니다</a:t>
            </a:r>
            <a:r>
              <a:rPr lang="en-US" altLang="ko-KR" sz="1600" noProof="1" smtClean="0"/>
              <a:t>.</a:t>
            </a:r>
          </a:p>
          <a:p>
            <a:r>
              <a:rPr lang="ko-KR" altLang="en-US" sz="1600" noProof="1" smtClean="0"/>
              <a:t>침대를 수동으로 삭제 해 줄때는 침대를 선택하고 삭제 버튼을 누르면 삭제 됩니다</a:t>
            </a:r>
            <a:r>
              <a:rPr lang="en-US" altLang="ko-KR" sz="1600" noProof="1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78" y="2829817"/>
            <a:ext cx="4877558" cy="34509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672" y="3142999"/>
            <a:ext cx="6276975" cy="34480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0912" y="2918002"/>
            <a:ext cx="4429125" cy="20478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8189" y="3738311"/>
            <a:ext cx="4572000" cy="22574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3591" y="3632377"/>
            <a:ext cx="3019425" cy="2667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1125" y="2670105"/>
            <a:ext cx="2261891" cy="323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0634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=""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수납관리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42</a:t>
            </a:fld>
            <a:endParaRPr lang="ko-KR" altLang="en-US" dirty="0"/>
          </a:p>
        </p:txBody>
      </p:sp>
      <p:pic>
        <p:nvPicPr>
          <p:cNvPr id="1026" name="Picture 2" descr="C:\Users\Gomx\Desktop\초기화면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5356" y="2162908"/>
            <a:ext cx="6009876" cy="4261338"/>
          </a:xfrm>
          <a:prstGeom prst="rect">
            <a:avLst/>
          </a:prstGeom>
          <a:noFill/>
        </p:spPr>
      </p:pic>
      <p:sp>
        <p:nvSpPr>
          <p:cNvPr id="18" name="내용 개체 틀 2">
            <a:extLst>
              <a:ext uri="{FF2B5EF4-FFF2-40B4-BE49-F238E27FC236}">
                <a16:creationId xmlns="" xmlns:a16="http://schemas.microsoft.com/office/drawing/2014/main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429056" y="1094108"/>
            <a:ext cx="11063289" cy="1575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ko-KR" altLang="en-US" dirty="0" smtClean="0"/>
              <a:t>초기화면 및 이름으로 검색과 번호로 검색</a:t>
            </a:r>
          </a:p>
          <a:p>
            <a:r>
              <a:rPr lang="ko-KR" altLang="en-US" sz="1600" noProof="1" smtClean="0"/>
              <a:t>환자이름으로 검색하고 테이블에 해당 환자의 정보를 보여준다</a:t>
            </a:r>
            <a:r>
              <a:rPr lang="en-US" altLang="ko-KR" sz="1600" noProof="1" smtClean="0"/>
              <a:t>.</a:t>
            </a:r>
          </a:p>
          <a:p>
            <a:r>
              <a:rPr lang="ko-KR" altLang="en-US" sz="1600" noProof="1" smtClean="0"/>
              <a:t>환자번호로 검색하고 테이블에 해당 환자의 정보를 보여준다</a:t>
            </a:r>
            <a:r>
              <a:rPr lang="en-US" altLang="ko-KR" sz="1600" noProof="1" smtClean="0"/>
              <a:t>.</a:t>
            </a:r>
          </a:p>
        </p:txBody>
      </p:sp>
      <p:pic>
        <p:nvPicPr>
          <p:cNvPr id="1027" name="Picture 3" descr="C:\Users\Gomx\Desktop\이름으로 검색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85073" y="2183057"/>
            <a:ext cx="4391025" cy="1343025"/>
          </a:xfrm>
          <a:prstGeom prst="rect">
            <a:avLst/>
          </a:prstGeom>
          <a:noFill/>
        </p:spPr>
      </p:pic>
      <p:pic>
        <p:nvPicPr>
          <p:cNvPr id="1028" name="Picture 4" descr="C:\Users\Gomx\Desktop\환자번호로검색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73350" y="3696067"/>
            <a:ext cx="4391025" cy="1247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40634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=""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수납관리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43</a:t>
            </a:fld>
            <a:endParaRPr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="" xmlns:a16="http://schemas.microsoft.com/office/drawing/2014/main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393888" y="1070663"/>
            <a:ext cx="11063289" cy="10394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ko-KR" altLang="en-US" dirty="0" smtClean="0"/>
              <a:t>환자 정보와 수납버튼 클릭</a:t>
            </a:r>
          </a:p>
          <a:p>
            <a:r>
              <a:rPr lang="ko-KR" altLang="en-US" sz="1600" noProof="1" smtClean="0"/>
              <a:t>테이블에 있는 환자 클릭시 해당 환자의 자세한 정보를 텍스트 영역에 보여준다</a:t>
            </a:r>
            <a:r>
              <a:rPr lang="en-US" altLang="ko-KR" sz="1600" noProof="1" smtClean="0"/>
              <a:t>.</a:t>
            </a:r>
          </a:p>
          <a:p>
            <a:r>
              <a:rPr lang="ko-KR" altLang="en-US" sz="1600" noProof="1" smtClean="0"/>
              <a:t>수납 버튼을 클릭시 해당 환자의 결제창을 열어준다</a:t>
            </a:r>
            <a:r>
              <a:rPr lang="en-US" altLang="ko-KR" sz="1600" noProof="1" smtClean="0"/>
              <a:t>. </a:t>
            </a:r>
            <a:r>
              <a:rPr lang="ko-KR" altLang="en-US" sz="1600" noProof="1" smtClean="0"/>
              <a:t>미납액이 없을 경우에는 열지 않는다</a:t>
            </a:r>
            <a:r>
              <a:rPr lang="en-US" altLang="ko-KR" sz="1600" noProof="1" smtClean="0"/>
              <a:t>.</a:t>
            </a:r>
          </a:p>
        </p:txBody>
      </p:sp>
      <p:pic>
        <p:nvPicPr>
          <p:cNvPr id="2050" name="Picture 2" descr="C:\Users\Gomx\Desktop\테이블선택시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284" y="2125906"/>
            <a:ext cx="6183146" cy="4532802"/>
          </a:xfrm>
          <a:prstGeom prst="rect">
            <a:avLst/>
          </a:prstGeom>
          <a:noFill/>
        </p:spPr>
      </p:pic>
      <p:pic>
        <p:nvPicPr>
          <p:cNvPr id="2051" name="Picture 3" descr="C:\Users\Gomx\Desktop\수납클릭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13660" y="2154847"/>
            <a:ext cx="2066925" cy="1782970"/>
          </a:xfrm>
          <a:prstGeom prst="rect">
            <a:avLst/>
          </a:prstGeom>
          <a:noFill/>
        </p:spPr>
      </p:pic>
      <p:pic>
        <p:nvPicPr>
          <p:cNvPr id="11" name="Picture 2" descr="C:\Users\Gomx\Desktop\미납액0원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03279" y="4070471"/>
            <a:ext cx="4552463" cy="15097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40634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=""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스토리 보드 </a:t>
            </a:r>
            <a:r>
              <a:rPr lang="en-US" altLang="ko-KR" dirty="0"/>
              <a:t>– 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수납관리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44</a:t>
            </a:fld>
            <a:endParaRPr lang="ko-KR" altLang="en-US" dirty="0"/>
          </a:p>
        </p:txBody>
      </p:sp>
      <p:pic>
        <p:nvPicPr>
          <p:cNvPr id="3074" name="Picture 2" descr="C:\Users\Gomx\Desktop\현금으로 진료비 결제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3268" y="2291496"/>
            <a:ext cx="4017718" cy="1978473"/>
          </a:xfrm>
          <a:prstGeom prst="rect">
            <a:avLst/>
          </a:prstGeom>
          <a:noFill/>
        </p:spPr>
      </p:pic>
      <p:pic>
        <p:nvPicPr>
          <p:cNvPr id="3075" name="Picture 3" descr="C:\Users\Gomx\Desktop\거스름돈이 존재할때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6305" y="4343035"/>
            <a:ext cx="4024680" cy="1985238"/>
          </a:xfrm>
          <a:prstGeom prst="rect">
            <a:avLst/>
          </a:prstGeom>
          <a:noFill/>
        </p:spPr>
      </p:pic>
      <p:pic>
        <p:nvPicPr>
          <p:cNvPr id="3076" name="Picture 4" descr="C:\Users\Gomx\Desktop\카드로결제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24009" y="2290395"/>
            <a:ext cx="3770661" cy="1965082"/>
          </a:xfrm>
          <a:prstGeom prst="rect">
            <a:avLst/>
          </a:prstGeom>
          <a:noFill/>
        </p:spPr>
      </p:pic>
      <p:sp>
        <p:nvSpPr>
          <p:cNvPr id="10" name="내용 개체 틀 2">
            <a:extLst>
              <a:ext uri="{FF2B5EF4-FFF2-40B4-BE49-F238E27FC236}">
                <a16:creationId xmlns="" xmlns:a16="http://schemas.microsoft.com/office/drawing/2014/main" id="{D624A6A8-AAE5-4BDD-823A-1DAF5B623F35}"/>
              </a:ext>
            </a:extLst>
          </p:cNvPr>
          <p:cNvSpPr txBox="1">
            <a:spLocks/>
          </p:cNvSpPr>
          <p:nvPr/>
        </p:nvSpPr>
        <p:spPr>
          <a:xfrm>
            <a:off x="429055" y="1105830"/>
            <a:ext cx="11063289" cy="10043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Char char="○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42925" indent="-276225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096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763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43025" indent="-2667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ko-KR" altLang="en-US" dirty="0" smtClean="0"/>
              <a:t>현금 결제와 카드 결제</a:t>
            </a:r>
            <a:endParaRPr lang="ko-KR" altLang="en-US" dirty="0"/>
          </a:p>
          <a:p>
            <a:r>
              <a:rPr lang="ko-KR" altLang="en-US" sz="1600" noProof="1" smtClean="0"/>
              <a:t>진료비와 처방비</a:t>
            </a:r>
            <a:r>
              <a:rPr lang="en-US" altLang="ko-KR" sz="1600" noProof="1" smtClean="0"/>
              <a:t>, </a:t>
            </a:r>
            <a:r>
              <a:rPr lang="ko-KR" altLang="en-US" sz="1600" noProof="1" smtClean="0"/>
              <a:t>입원비는 각각의 미납액을 보여준다</a:t>
            </a:r>
            <a:r>
              <a:rPr lang="en-US" altLang="ko-KR" sz="1600" noProof="1" smtClean="0"/>
              <a:t>.</a:t>
            </a:r>
          </a:p>
          <a:p>
            <a:r>
              <a:rPr lang="ko-KR" altLang="en-US" sz="1600" noProof="1" smtClean="0"/>
              <a:t>현금으로 결제시 결제할 금액보다 수납할 금액이 많을경우 거스름돈이 얼마인지 보여준다</a:t>
            </a:r>
            <a:r>
              <a:rPr lang="en-US" altLang="ko-KR" sz="1600" noProof="1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40634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개체 틀 17" descr="책장에 꽂힌 건축가 서적 클로즈업 이미지">
            <a:extLst>
              <a:ext uri="{FF2B5EF4-FFF2-40B4-BE49-F238E27FC236}">
                <a16:creationId xmlns="" xmlns:a16="http://schemas.microsoft.com/office/drawing/2014/main" id="{C96DDC1B-725A-4E23-998D-39DB95C7FF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687"/>
            <a:ext cx="12192000" cy="6777425"/>
          </a:xfrm>
        </p:spPr>
      </p:pic>
      <p:sp>
        <p:nvSpPr>
          <p:cNvPr id="3" name="제목 2">
            <a:extLst>
              <a:ext uri="{FF2B5EF4-FFF2-40B4-BE49-F238E27FC236}">
                <a16:creationId xmlns="" xmlns:a16="http://schemas.microsoft.com/office/drawing/2014/main" id="{3ACC8C05-26AA-41E5-B8C0-527F289A1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sz="6200" dirty="0"/>
              <a:t>감사합니다</a:t>
            </a:r>
            <a:r>
              <a:rPr lang="en-US" altLang="ko-KR" sz="6200" dirty="0"/>
              <a:t>!</a:t>
            </a:r>
          </a:p>
        </p:txBody>
      </p:sp>
      <p:grpSp>
        <p:nvGrpSpPr>
          <p:cNvPr id="14" name="그룹 13" descr="로고 개체 틀">
            <a:extLst>
              <a:ext uri="{FF2B5EF4-FFF2-40B4-BE49-F238E27FC236}">
                <a16:creationId xmlns="" xmlns:a16="http://schemas.microsoft.com/office/drawing/2014/main" id="{880A2ECE-2779-4E77-A6CD-19245DDA0E83}"/>
              </a:ext>
            </a:extLst>
          </p:cNvPr>
          <p:cNvGrpSpPr/>
          <p:nvPr/>
        </p:nvGrpSpPr>
        <p:grpSpPr>
          <a:xfrm>
            <a:off x="595313" y="2154119"/>
            <a:ext cx="2173095" cy="523220"/>
            <a:chOff x="1985170" y="1950690"/>
            <a:chExt cx="2173095" cy="523220"/>
          </a:xfrm>
        </p:grpSpPr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F46922D7-EB08-469E-8F83-B30E96A2A1F1}"/>
                </a:ext>
              </a:extLst>
            </p:cNvPr>
            <p:cNvSpPr/>
            <p:nvPr/>
          </p:nvSpPr>
          <p:spPr>
            <a:xfrm>
              <a:off x="1985170" y="1950690"/>
              <a:ext cx="2173095" cy="52322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 anchor="ctr">
              <a:noAutofit/>
            </a:bodyPr>
            <a:lstStyle/>
            <a:p>
              <a:pPr algn="ctr" rtl="0"/>
              <a:r>
                <a:rPr lang="en-US" altLang="ko-KR" sz="2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 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 </a:t>
              </a:r>
              <a:r>
                <a:rPr lang="en-US" altLang="ko-KR" sz="2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</a:t>
              </a:r>
              <a:r>
                <a:rPr lang="ko-KR" altLang="en-US" sz="2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</a:t>
              </a:r>
              <a:endPara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직사각형 6">
              <a:extLst>
                <a:ext uri="{FF2B5EF4-FFF2-40B4-BE49-F238E27FC236}">
                  <a16:creationId xmlns="" xmlns:a16="http://schemas.microsoft.com/office/drawing/2014/main" id="{76A980EB-D1F4-465E-AB3A-2BB5C023D32D}"/>
                </a:ext>
              </a:extLst>
            </p:cNvPr>
            <p:cNvSpPr/>
            <p:nvPr/>
          </p:nvSpPr>
          <p:spPr>
            <a:xfrm flipV="1">
              <a:off x="2087087" y="2034539"/>
              <a:ext cx="203115" cy="177761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  <a:gd name="connsiteX0" fmla="*/ 4330700 w 4330700"/>
                <a:gd name="connsiteY0" fmla="*/ 588834 h 588834"/>
                <a:gd name="connsiteX1" fmla="*/ 0 w 4330700"/>
                <a:gd name="connsiteY1" fmla="*/ 588834 h 588834"/>
                <a:gd name="connsiteX2" fmla="*/ 0 w 4330700"/>
                <a:gd name="connsiteY2" fmla="*/ 0 h 588834"/>
                <a:gd name="connsiteX0" fmla="*/ 550806 w 550806"/>
                <a:gd name="connsiteY0" fmla="*/ 588834 h 588834"/>
                <a:gd name="connsiteX1" fmla="*/ 0 w 550806"/>
                <a:gd name="connsiteY1" fmla="*/ 588834 h 588834"/>
                <a:gd name="connsiteX2" fmla="*/ 0 w 550806"/>
                <a:gd name="connsiteY2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806" h="588834">
                  <a:moveTo>
                    <a:pt x="550806" y="588834"/>
                  </a:move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직사각형 6" descr="강조 상자.">
            <a:extLst>
              <a:ext uri="{FF2B5EF4-FFF2-40B4-BE49-F238E27FC236}">
                <a16:creationId xmlns="" xmlns:a16="http://schemas.microsoft.com/office/drawing/2014/main" id="{069B61ED-348D-4C69-8AEB-6F6DB7533D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595312" y="2970952"/>
            <a:ext cx="4176000" cy="162773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5704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69DA9A6-0313-4B4F-8298-49E83345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개발 환경</a:t>
            </a:r>
            <a:endParaRPr lang="ko-KR" altLang="en-ZA" dirty="0"/>
          </a:p>
        </p:txBody>
      </p:sp>
      <p:pic>
        <p:nvPicPr>
          <p:cNvPr id="42" name="그래픽 41" descr="지도 나침반">
            <a:extLst>
              <a:ext uri="{FF2B5EF4-FFF2-40B4-BE49-F238E27FC236}">
                <a16:creationId xmlns="" xmlns:a16="http://schemas.microsoft.com/office/drawing/2014/main" id="{46ED85E1-E4CD-4B88-9DA6-1DD92A829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6326" y="1153690"/>
            <a:ext cx="687003" cy="687003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18C9B008-144F-4910-A6A8-BEA6802070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19827" y="2852202"/>
            <a:ext cx="1980000" cy="360000"/>
          </a:xfrm>
        </p:spPr>
        <p:txBody>
          <a:bodyPr rtlCol="0"/>
          <a:lstStyle/>
          <a:p>
            <a:r>
              <a:rPr lang="en-US" altLang="ko-KR" b="1" dirty="0">
                <a:solidFill>
                  <a:srgbClr val="C00000"/>
                </a:solidFill>
                <a:latin typeface="Arial"/>
                <a:ea typeface="Arial"/>
              </a:rPr>
              <a:t>OS Window 8.1 64 </a:t>
            </a:r>
            <a:r>
              <a:rPr lang="en-US" altLang="ko-KR" b="1" dirty="0" smtClean="0">
                <a:solidFill>
                  <a:srgbClr val="C00000"/>
                </a:solidFill>
                <a:latin typeface="Arial"/>
                <a:ea typeface="Arial"/>
              </a:rPr>
              <a:t>bit</a:t>
            </a:r>
            <a:endParaRPr lang="en-US" altLang="ko-KR" b="1" dirty="0">
              <a:solidFill>
                <a:srgbClr val="C00000"/>
              </a:solidFill>
              <a:latin typeface="Arial"/>
              <a:ea typeface="Arial"/>
            </a:endParaRPr>
          </a:p>
        </p:txBody>
      </p:sp>
      <p:pic>
        <p:nvPicPr>
          <p:cNvPr id="40" name="그래픽 39" descr="도서">
            <a:extLst>
              <a:ext uri="{FF2B5EF4-FFF2-40B4-BE49-F238E27FC236}">
                <a16:creationId xmlns="" xmlns:a16="http://schemas.microsoft.com/office/drawing/2014/main" id="{C84B5BCC-B743-4842-98CF-21590E36E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1670" y="852574"/>
            <a:ext cx="687003" cy="687003"/>
          </a:xfrm>
          <a:prstGeom prst="rect">
            <a:avLst/>
          </a:prstGeom>
        </p:spPr>
      </p:pic>
      <p:sp>
        <p:nvSpPr>
          <p:cNvPr id="7" name="텍스트 개체 틀 6">
            <a:extLst>
              <a:ext uri="{FF2B5EF4-FFF2-40B4-BE49-F238E27FC236}">
                <a16:creationId xmlns="" xmlns:a16="http://schemas.microsoft.com/office/drawing/2014/main" id="{AD21558F-5D14-474B-8899-E6F5062B1D8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095171" y="2825184"/>
            <a:ext cx="1980000" cy="360000"/>
          </a:xfrm>
        </p:spPr>
        <p:txBody>
          <a:bodyPr rtlCol="0"/>
          <a:lstStyle/>
          <a:p>
            <a:r>
              <a:rPr lang="en-US" altLang="ko-KR" b="1" dirty="0">
                <a:solidFill>
                  <a:srgbClr val="C00000"/>
                </a:solidFill>
                <a:latin typeface="Arial"/>
                <a:ea typeface="Arial"/>
              </a:rPr>
              <a:t>Oracle 11g 11.2.0 </a:t>
            </a:r>
            <a:r>
              <a:rPr lang="en-US" altLang="ko-KR" b="1" dirty="0" smtClean="0">
                <a:solidFill>
                  <a:srgbClr val="C00000"/>
                </a:solidFill>
                <a:latin typeface="Arial"/>
                <a:ea typeface="Arial"/>
              </a:rPr>
              <a:t>64bit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Arial"/>
              <a:ea typeface="Arial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4844AD36-3CE8-4453-943C-29B2BFF2E9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696121" y="5440655"/>
            <a:ext cx="1980000" cy="360000"/>
          </a:xfrm>
        </p:spPr>
        <p:txBody>
          <a:bodyPr rtlCol="0"/>
          <a:lstStyle/>
          <a:p>
            <a:pPr eaLnBrk="0">
              <a:defRPr/>
            </a:pPr>
            <a:r>
              <a:rPr lang="en-US" altLang="ko-KR" b="1" dirty="0" smtClean="0">
                <a:solidFill>
                  <a:srgbClr val="C00000"/>
                </a:solidFill>
                <a:latin typeface="Arial"/>
                <a:ea typeface="Arial"/>
              </a:rPr>
              <a:t>Toad </a:t>
            </a:r>
            <a:r>
              <a:rPr lang="en-US" altLang="ko-KR" b="1" dirty="0">
                <a:solidFill>
                  <a:srgbClr val="C00000"/>
                </a:solidFill>
                <a:latin typeface="Arial"/>
                <a:ea typeface="Arial"/>
              </a:rPr>
              <a:t>for Oracle 12.8 64 bit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1F60993A-28E1-4723-8C62-E19D80B590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094362" y="5474910"/>
            <a:ext cx="1980000" cy="360000"/>
          </a:xfrm>
        </p:spPr>
        <p:txBody>
          <a:bodyPr rtlCol="0"/>
          <a:lstStyle/>
          <a:p>
            <a:pPr eaLnBrk="0">
              <a:defRPr/>
            </a:pPr>
            <a:r>
              <a:rPr lang="en-US" altLang="ko-KR" b="1" dirty="0" err="1" smtClean="0">
                <a:solidFill>
                  <a:srgbClr val="C00000"/>
                </a:solidFill>
                <a:latin typeface="Arial"/>
                <a:ea typeface="Arial"/>
              </a:rPr>
              <a:t>NetBeans</a:t>
            </a:r>
            <a:r>
              <a:rPr lang="en-US" altLang="ko-KR" b="1" dirty="0" smtClean="0">
                <a:solidFill>
                  <a:srgbClr val="C00000"/>
                </a:solidFill>
                <a:latin typeface="Arial"/>
                <a:ea typeface="Arial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Arial"/>
                <a:ea typeface="Arial"/>
              </a:rPr>
              <a:t>IDE 8.1 64bit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Arial"/>
              <a:ea typeface="Arial"/>
            </a:endParaRPr>
          </a:p>
        </p:txBody>
      </p:sp>
      <p:sp>
        <p:nvSpPr>
          <p:cNvPr id="13" name="텍스트 개체 틀 12">
            <a:extLst>
              <a:ext uri="{FF2B5EF4-FFF2-40B4-BE49-F238E27FC236}">
                <a16:creationId xmlns="" xmlns:a16="http://schemas.microsoft.com/office/drawing/2014/main" id="{73E3BDEF-B95D-4AE6-AD68-3C076899F33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511602" y="5400933"/>
            <a:ext cx="1980000" cy="360000"/>
          </a:xfrm>
        </p:spPr>
        <p:txBody>
          <a:bodyPr rtlCol="0"/>
          <a:lstStyle/>
          <a:p>
            <a:r>
              <a:rPr lang="en-US" altLang="ko-KR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eXERD</a:t>
            </a:r>
            <a:r>
              <a:rPr lang="en-US" altLang="ko-KR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E-R Modeler</a:t>
            </a:r>
            <a:endParaRPr lang="ko-KR" altLang="en-ZA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FCC3E855-9F95-4134-BADA-80F9CB3EA9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5</a:t>
            </a:fld>
            <a:endParaRPr lang="ko-KR" altLang="en-ZA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79155" y="1137389"/>
            <a:ext cx="1483589" cy="1505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91911" y="1378019"/>
            <a:ext cx="2207301" cy="123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79156" y="3722556"/>
            <a:ext cx="1802130" cy="1662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68594" y="4167756"/>
            <a:ext cx="2095500" cy="90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09992" y="4216487"/>
            <a:ext cx="2186420" cy="68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22729" y="1260691"/>
            <a:ext cx="2677593" cy="144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텍스트 개체 틀 10">
            <a:extLst>
              <a:ext uri="{FF2B5EF4-FFF2-40B4-BE49-F238E27FC236}">
                <a16:creationId xmlns="" xmlns:a16="http://schemas.microsoft.com/office/drawing/2014/main" id="{1F60993A-28E1-4723-8C62-E19D80B590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434659" y="2912059"/>
            <a:ext cx="1943101" cy="360000"/>
          </a:xfrm>
        </p:spPr>
        <p:txBody>
          <a:bodyPr rtlCol="0"/>
          <a:lstStyle/>
          <a:p>
            <a:pPr eaLnBrk="0">
              <a:defRPr/>
            </a:pPr>
            <a:r>
              <a:rPr lang="en-US" altLang="ko-KR" b="1" dirty="0">
                <a:solidFill>
                  <a:srgbClr val="C00000"/>
                </a:solidFill>
                <a:latin typeface="Arial"/>
                <a:ea typeface="Arial"/>
              </a:rPr>
              <a:t>Java jdk1.8.0_201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Arial"/>
              <a:ea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062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=""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업무 분담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6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9177" y="1438205"/>
            <a:ext cx="1547010" cy="1715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3889" y="1532804"/>
            <a:ext cx="1553031" cy="164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79791" y="1496965"/>
            <a:ext cx="1553031" cy="164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45355" y="1448732"/>
            <a:ext cx="1547010" cy="1715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40067" y="1461125"/>
            <a:ext cx="1547010" cy="1715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3785" y="3467967"/>
            <a:ext cx="284284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원</a:t>
            </a:r>
            <a:endParaRPr lang="en-US" altLang="ko-KR" sz="1600" dirty="0" smtClean="0"/>
          </a:p>
          <a:p>
            <a:endParaRPr lang="en-US" altLang="ko-KR" sz="1600" dirty="0"/>
          </a:p>
          <a:p>
            <a:pPr marL="285750" indent="-285750" latinLnBrk="1">
              <a:buFont typeface="Arial" pitchFamily="34" charset="0"/>
              <a:buChar char="•"/>
            </a:pPr>
            <a:r>
              <a:rPr lang="ko-KR" altLang="en-US" sz="1600" dirty="0" smtClean="0"/>
              <a:t>로그인 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메인화면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,</a:t>
            </a:r>
          </a:p>
          <a:p>
            <a:pPr latinLnBrk="1"/>
            <a:r>
              <a:rPr lang="en-US" altLang="ko-KR" sz="1600" dirty="0"/>
              <a:t> </a:t>
            </a:r>
            <a:r>
              <a:rPr lang="en-US" altLang="ko-KR" sz="1600" dirty="0" smtClean="0"/>
              <a:t>     </a:t>
            </a:r>
            <a:r>
              <a:rPr lang="ko-KR" altLang="en-US" sz="1600" dirty="0" smtClean="0"/>
              <a:t>사용자 관리 화면 구현</a:t>
            </a:r>
            <a:endParaRPr lang="en-US" altLang="ko-KR" sz="1600" dirty="0" smtClean="0"/>
          </a:p>
          <a:p>
            <a:pPr latinLnBrk="1"/>
            <a:endParaRPr lang="en-US" altLang="ko-KR" sz="1600" dirty="0" smtClean="0"/>
          </a:p>
          <a:p>
            <a:pPr marL="285750" indent="-285750" latinLnBrk="1">
              <a:buFont typeface="Arial" pitchFamily="34" charset="0"/>
              <a:buChar char="•"/>
            </a:pPr>
            <a:r>
              <a:rPr lang="en-US" altLang="ko-KR" sz="1600" dirty="0"/>
              <a:t>DB </a:t>
            </a:r>
            <a:r>
              <a:rPr lang="ko-KR" altLang="en-US" sz="1600" dirty="0"/>
              <a:t>논리 및 물리적 </a:t>
            </a:r>
            <a:r>
              <a:rPr lang="ko-KR" altLang="en-US" sz="1600" dirty="0" smtClean="0"/>
              <a:t>설계</a:t>
            </a:r>
            <a:endParaRPr lang="en-US" altLang="ko-KR" sz="1600" dirty="0" smtClean="0"/>
          </a:p>
          <a:p>
            <a:pPr marL="285750" indent="-285750" latinLnBrk="1">
              <a:buFont typeface="Arial" pitchFamily="34" charset="0"/>
              <a:buChar char="•"/>
            </a:pPr>
            <a:endParaRPr lang="ko-KR" altLang="en-US" sz="1600" dirty="0"/>
          </a:p>
          <a:p>
            <a:pPr marL="285750" indent="-285750" latinLnBrk="1">
              <a:buFont typeface="Arial" pitchFamily="34" charset="0"/>
              <a:buChar char="•"/>
            </a:pPr>
            <a:r>
              <a:rPr lang="ko-KR" altLang="en-US" sz="1600" dirty="0" smtClean="0"/>
              <a:t>오류 </a:t>
            </a:r>
            <a:r>
              <a:rPr lang="ko-KR" altLang="en-US" sz="1600" dirty="0"/>
              <a:t>검사 및 </a:t>
            </a:r>
            <a:r>
              <a:rPr lang="ko-KR" altLang="en-US" sz="1600" dirty="0" smtClean="0"/>
              <a:t>수정</a:t>
            </a:r>
            <a:endParaRPr lang="en-US" altLang="ko-KR" sz="1600" dirty="0" smtClean="0"/>
          </a:p>
          <a:p>
            <a:pPr marL="285750" indent="-285750" latinLnBrk="1">
              <a:buFont typeface="Arial" pitchFamily="34" charset="0"/>
              <a:buChar char="•"/>
            </a:pPr>
            <a:endParaRPr lang="en-US" altLang="ko-KR" sz="1600" dirty="0"/>
          </a:p>
          <a:p>
            <a:pPr marL="285750" indent="-285750" latinLnBrk="1">
              <a:buFont typeface="Arial" pitchFamily="34" charset="0"/>
              <a:buChar char="•"/>
            </a:pPr>
            <a:r>
              <a:rPr lang="en-US" altLang="ko-KR" sz="1600" dirty="0"/>
              <a:t>PPT</a:t>
            </a:r>
            <a:r>
              <a:rPr lang="ko-KR" altLang="en-US" sz="1600" dirty="0" smtClean="0"/>
              <a:t>제작</a:t>
            </a:r>
            <a:endParaRPr lang="en-US" altLang="ko-KR" sz="1600" dirty="0" smtClean="0"/>
          </a:p>
          <a:p>
            <a:pPr marL="285750" indent="-285750" latinLnBrk="1">
              <a:buFont typeface="Arial" pitchFamily="34" charset="0"/>
              <a:buChar char="•"/>
            </a:pPr>
            <a:endParaRPr lang="en-US" altLang="ko-KR" sz="1600" dirty="0"/>
          </a:p>
          <a:p>
            <a:pPr marL="285750" indent="-285750" latinLnBrk="1">
              <a:buFont typeface="Arial" pitchFamily="34" charset="0"/>
              <a:buChar char="•"/>
            </a:pPr>
            <a:r>
              <a:rPr lang="ko-KR" altLang="en-US" sz="1600" dirty="0" smtClean="0"/>
              <a:t>코드 통합</a:t>
            </a:r>
            <a:endParaRPr lang="en-US" altLang="ko-KR" sz="1600" dirty="0" smtClean="0"/>
          </a:p>
          <a:p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620108" y="3455230"/>
            <a:ext cx="284284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	</a:t>
            </a:r>
            <a:r>
              <a:rPr lang="ko-KR" altLang="en-US" sz="1600" dirty="0" smtClean="0"/>
              <a:t>한</a:t>
            </a:r>
            <a:endParaRPr lang="en-US" altLang="ko-KR" sz="1600" dirty="0" smtClean="0"/>
          </a:p>
          <a:p>
            <a:endParaRPr lang="en-US" altLang="ko-KR" sz="1600" dirty="0"/>
          </a:p>
          <a:p>
            <a:pPr marL="285750" indent="-285750" latinLnBrk="1">
              <a:buFont typeface="Arial" pitchFamily="34" charset="0"/>
              <a:buChar char="•"/>
            </a:pPr>
            <a:r>
              <a:rPr lang="ko-KR" altLang="en-US" sz="1600" dirty="0" smtClean="0"/>
              <a:t>의사 관리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화면 구현</a:t>
            </a:r>
            <a:endParaRPr lang="en-US" altLang="ko-KR" sz="1600" dirty="0" smtClean="0"/>
          </a:p>
          <a:p>
            <a:pPr marL="285750" indent="-285750" latinLnBrk="1">
              <a:buFont typeface="Arial" pitchFamily="34" charset="0"/>
              <a:buChar char="•"/>
            </a:pPr>
            <a:endParaRPr lang="en-US" altLang="ko-KR" sz="1600" dirty="0" smtClean="0"/>
          </a:p>
          <a:p>
            <a:pPr marL="285750" indent="-285750" latinLnBrk="1">
              <a:buFont typeface="Arial" pitchFamily="34" charset="0"/>
              <a:buChar char="•"/>
            </a:pPr>
            <a:r>
              <a:rPr lang="ko-KR" altLang="en-US" sz="1600" dirty="0" smtClean="0"/>
              <a:t>환자 관리 화면 구현</a:t>
            </a:r>
            <a:endParaRPr lang="en-US" altLang="ko-KR" sz="1600" dirty="0" smtClean="0"/>
          </a:p>
          <a:p>
            <a:pPr latinLnBrk="1"/>
            <a:endParaRPr lang="en-US" altLang="ko-KR" sz="1600" dirty="0"/>
          </a:p>
          <a:p>
            <a:pPr marL="285750" indent="-285750" latinLnBrk="1">
              <a:buFont typeface="Arial" pitchFamily="34" charset="0"/>
              <a:buChar char="•"/>
              <a:defRPr/>
            </a:pPr>
            <a:r>
              <a:rPr lang="ko-KR" altLang="en-US" sz="1600" dirty="0"/>
              <a:t>오류 검사 및 </a:t>
            </a:r>
            <a:r>
              <a:rPr lang="ko-KR" altLang="en-US" sz="1600" dirty="0" smtClean="0"/>
              <a:t>수정</a:t>
            </a:r>
            <a:endParaRPr lang="en-US" altLang="ko-KR" sz="1600" dirty="0" smtClean="0"/>
          </a:p>
          <a:p>
            <a:pPr marL="285750" indent="-285750" latinLnBrk="1">
              <a:buFont typeface="Arial" pitchFamily="34" charset="0"/>
              <a:buChar char="•"/>
              <a:defRPr/>
            </a:pPr>
            <a:endParaRPr lang="en-US" altLang="ko-KR" sz="1600" dirty="0"/>
          </a:p>
          <a:p>
            <a:pPr marL="285750" indent="-285750" latinLnBrk="1">
              <a:buFont typeface="Arial" pitchFamily="34" charset="0"/>
              <a:buChar char="•"/>
              <a:defRPr/>
            </a:pPr>
            <a:r>
              <a:rPr lang="en-US" altLang="ko-KR" sz="1600" dirty="0"/>
              <a:t>PPT</a:t>
            </a:r>
            <a:r>
              <a:rPr lang="ko-KR" altLang="en-US" sz="1600" dirty="0"/>
              <a:t>제작</a:t>
            </a:r>
            <a:endParaRPr lang="en-US" altLang="ko-KR" sz="1600" dirty="0"/>
          </a:p>
          <a:p>
            <a:pPr latinLnBrk="1"/>
            <a:endParaRPr lang="en-US" altLang="ko-KR" sz="1600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906107" y="3442946"/>
            <a:ext cx="284284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                    </a:t>
            </a:r>
            <a:r>
              <a:rPr lang="ko-KR" altLang="en-US" sz="1600" dirty="0" smtClean="0"/>
              <a:t>이</a:t>
            </a:r>
            <a:endParaRPr lang="en-US" altLang="ko-KR" sz="1600" dirty="0" smtClean="0"/>
          </a:p>
          <a:p>
            <a:endParaRPr lang="en-US" altLang="ko-KR" sz="1600" dirty="0"/>
          </a:p>
          <a:p>
            <a:pPr marL="285750" indent="-285750" latinLnBrk="1">
              <a:buFont typeface="Arial" pitchFamily="34" charset="0"/>
              <a:buChar char="•"/>
            </a:pPr>
            <a:r>
              <a:rPr lang="ko-KR" altLang="en-US" sz="1600" dirty="0" smtClean="0"/>
              <a:t>진료 예약 화면 구현</a:t>
            </a:r>
            <a:endParaRPr lang="en-US" altLang="ko-KR" sz="1600" dirty="0" smtClean="0"/>
          </a:p>
          <a:p>
            <a:pPr marL="285750" indent="-285750" latinLnBrk="1">
              <a:buFont typeface="Arial" pitchFamily="34" charset="0"/>
              <a:buChar char="•"/>
            </a:pPr>
            <a:endParaRPr lang="en-US" altLang="ko-KR" sz="1600" dirty="0" smtClean="0"/>
          </a:p>
          <a:p>
            <a:pPr marL="285750" indent="-285750" latinLnBrk="1">
              <a:buFont typeface="Arial" pitchFamily="34" charset="0"/>
              <a:buChar char="•"/>
            </a:pPr>
            <a:r>
              <a:rPr lang="ko-KR" altLang="en-US" sz="1600" dirty="0" smtClean="0"/>
              <a:t>진료 확인 화면 구현</a:t>
            </a:r>
            <a:endParaRPr lang="en-US" altLang="ko-KR" sz="1600" dirty="0" smtClean="0"/>
          </a:p>
          <a:p>
            <a:pPr marL="285750" indent="-285750" latinLnBrk="1">
              <a:buFont typeface="Arial" pitchFamily="34" charset="0"/>
              <a:buChar char="•"/>
            </a:pPr>
            <a:endParaRPr lang="en-US" altLang="ko-KR" sz="1600" dirty="0"/>
          </a:p>
          <a:p>
            <a:pPr marL="285750" indent="-285750" latinLnBrk="1">
              <a:buFont typeface="Arial" pitchFamily="34" charset="0"/>
              <a:buChar char="•"/>
              <a:defRPr/>
            </a:pPr>
            <a:r>
              <a:rPr lang="ko-KR" altLang="en-US" sz="1600" dirty="0"/>
              <a:t>오류 검사 및 </a:t>
            </a:r>
            <a:r>
              <a:rPr lang="ko-KR" altLang="en-US" sz="1600" dirty="0" smtClean="0"/>
              <a:t>수정</a:t>
            </a:r>
            <a:endParaRPr lang="en-US" altLang="ko-KR" sz="1600" dirty="0" smtClean="0"/>
          </a:p>
          <a:p>
            <a:pPr marL="285750" indent="-285750" latinLnBrk="1">
              <a:buFont typeface="Arial" pitchFamily="34" charset="0"/>
              <a:buChar char="•"/>
              <a:defRPr/>
            </a:pPr>
            <a:endParaRPr lang="en-US" altLang="ko-KR" sz="1600" dirty="0"/>
          </a:p>
          <a:p>
            <a:pPr marL="285750" indent="-285750" latinLnBrk="1">
              <a:buFont typeface="Arial" pitchFamily="34" charset="0"/>
              <a:buChar char="•"/>
              <a:defRPr/>
            </a:pPr>
            <a:r>
              <a:rPr lang="en-US" altLang="ko-KR" sz="1600" dirty="0"/>
              <a:t>PPT</a:t>
            </a:r>
            <a:r>
              <a:rPr lang="ko-KR" altLang="en-US" sz="1600" dirty="0"/>
              <a:t>제작</a:t>
            </a:r>
            <a:endParaRPr lang="en-US" altLang="ko-KR" sz="1600" dirty="0"/>
          </a:p>
          <a:p>
            <a:pPr latinLnBrk="1"/>
            <a:endParaRPr lang="en-US" altLang="ko-KR" sz="1600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9652852" y="3441578"/>
            <a:ext cx="284284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               </a:t>
            </a:r>
            <a:r>
              <a:rPr lang="ko-KR" altLang="en-US" sz="1600" dirty="0" smtClean="0"/>
              <a:t>김</a:t>
            </a:r>
            <a:endParaRPr lang="en-US" altLang="ko-KR" sz="1600" dirty="0" smtClean="0"/>
          </a:p>
          <a:p>
            <a:endParaRPr lang="en-US" altLang="ko-KR" sz="1600" dirty="0"/>
          </a:p>
          <a:p>
            <a:pPr marL="285750" indent="-285750" latinLnBrk="1">
              <a:buFont typeface="Arial" pitchFamily="34" charset="0"/>
              <a:buChar char="•"/>
            </a:pPr>
            <a:r>
              <a:rPr lang="ko-KR" altLang="en-US" sz="1600" dirty="0" smtClean="0"/>
              <a:t>수</a:t>
            </a:r>
            <a:r>
              <a:rPr lang="ko-KR" altLang="en-US" sz="1600" dirty="0"/>
              <a:t>납</a:t>
            </a:r>
            <a:r>
              <a:rPr lang="ko-KR" altLang="en-US" sz="1600" dirty="0" smtClean="0"/>
              <a:t> 관리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화면 구현</a:t>
            </a:r>
            <a:endParaRPr lang="en-US" altLang="ko-KR" sz="1600" dirty="0" smtClean="0"/>
          </a:p>
          <a:p>
            <a:pPr marL="285750" indent="-285750" latinLnBrk="1">
              <a:buFont typeface="Arial" pitchFamily="34" charset="0"/>
              <a:buChar char="•"/>
            </a:pPr>
            <a:endParaRPr lang="en-US" altLang="ko-KR" sz="1600" dirty="0" smtClean="0"/>
          </a:p>
          <a:p>
            <a:pPr marL="285750" indent="-285750" latinLnBrk="1">
              <a:buFont typeface="Arial" pitchFamily="34" charset="0"/>
              <a:buChar char="•"/>
            </a:pPr>
            <a:r>
              <a:rPr lang="en-US" altLang="ko-KR" sz="1600" dirty="0"/>
              <a:t>DB </a:t>
            </a:r>
            <a:r>
              <a:rPr lang="ko-KR" altLang="en-US" sz="1600" dirty="0"/>
              <a:t>논리 및 물리적 설계</a:t>
            </a:r>
            <a:endParaRPr lang="en-US" altLang="ko-KR" sz="1600" dirty="0"/>
          </a:p>
          <a:p>
            <a:pPr latinLnBrk="1"/>
            <a:endParaRPr lang="en-US" altLang="ko-KR" sz="1600" dirty="0"/>
          </a:p>
          <a:p>
            <a:pPr marL="285750" indent="-285750" latinLnBrk="1">
              <a:buFont typeface="Arial" pitchFamily="34" charset="0"/>
              <a:buChar char="•"/>
              <a:defRPr/>
            </a:pPr>
            <a:r>
              <a:rPr lang="ko-KR" altLang="en-US" sz="1600" dirty="0"/>
              <a:t>오류 검사 및 </a:t>
            </a:r>
            <a:r>
              <a:rPr lang="ko-KR" altLang="en-US" sz="1600" dirty="0" smtClean="0"/>
              <a:t>수정</a:t>
            </a:r>
            <a:endParaRPr lang="en-US" altLang="ko-KR" sz="1600" dirty="0" smtClean="0"/>
          </a:p>
          <a:p>
            <a:pPr marL="285750" indent="-285750" latinLnBrk="1">
              <a:buFont typeface="Arial" pitchFamily="34" charset="0"/>
              <a:buChar char="•"/>
              <a:defRPr/>
            </a:pPr>
            <a:endParaRPr lang="en-US" altLang="ko-KR" sz="1600" dirty="0"/>
          </a:p>
          <a:p>
            <a:pPr marL="285750" indent="-285750" latinLnBrk="1">
              <a:buFont typeface="Arial" pitchFamily="34" charset="0"/>
              <a:buChar char="•"/>
              <a:defRPr/>
            </a:pPr>
            <a:r>
              <a:rPr lang="en-US" altLang="ko-KR" sz="1600" dirty="0"/>
              <a:t>PPT</a:t>
            </a:r>
            <a:r>
              <a:rPr lang="ko-KR" altLang="en-US" sz="1600" dirty="0"/>
              <a:t>제작</a:t>
            </a:r>
            <a:endParaRPr lang="en-US" altLang="ko-KR" sz="1600" dirty="0"/>
          </a:p>
          <a:p>
            <a:pPr latinLnBrk="1"/>
            <a:endParaRPr lang="en-US" altLang="ko-KR" sz="1600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7220174" y="3415858"/>
            <a:ext cx="25334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                 </a:t>
            </a:r>
            <a:r>
              <a:rPr lang="ko-KR" altLang="en-US" sz="1600" dirty="0" smtClean="0"/>
              <a:t>오</a:t>
            </a:r>
            <a:endParaRPr lang="en-US" altLang="ko-KR" sz="1600" dirty="0" smtClean="0"/>
          </a:p>
          <a:p>
            <a:endParaRPr lang="en-US" altLang="ko-KR" sz="1600" dirty="0"/>
          </a:p>
          <a:p>
            <a:pPr marL="285750" indent="-285750" latinLnBrk="1">
              <a:buFont typeface="Arial" pitchFamily="34" charset="0"/>
              <a:buChar char="•"/>
            </a:pPr>
            <a:r>
              <a:rPr lang="ko-KR" altLang="en-US" sz="1600" dirty="0"/>
              <a:t>병실 수속 화면 </a:t>
            </a:r>
            <a:r>
              <a:rPr lang="ko-KR" altLang="en-US" sz="1600" dirty="0" smtClean="0"/>
              <a:t>구현</a:t>
            </a:r>
            <a:endParaRPr lang="en-US" altLang="ko-KR" sz="1600" dirty="0" smtClean="0"/>
          </a:p>
          <a:p>
            <a:pPr marL="285750" indent="-285750" latinLnBrk="1">
              <a:buFont typeface="Arial" pitchFamily="34" charset="0"/>
              <a:buChar char="•"/>
            </a:pPr>
            <a:endParaRPr lang="en-US" altLang="ko-KR" sz="1600" dirty="0"/>
          </a:p>
          <a:p>
            <a:pPr marL="285750" indent="-285750" latinLnBrk="1">
              <a:buFont typeface="Arial" pitchFamily="34" charset="0"/>
              <a:buChar char="•"/>
            </a:pPr>
            <a:r>
              <a:rPr lang="ko-KR" altLang="en-US" sz="1600" dirty="0"/>
              <a:t>병실 내 환자 </a:t>
            </a:r>
            <a:r>
              <a:rPr lang="ko-KR" altLang="en-US" sz="1600" dirty="0" smtClean="0"/>
              <a:t> 관리</a:t>
            </a:r>
            <a:endParaRPr lang="en-US" altLang="ko-KR" sz="1600" dirty="0" smtClean="0"/>
          </a:p>
          <a:p>
            <a:pPr marL="285750" indent="-285750" latinLnBrk="1">
              <a:buFont typeface="Arial" pitchFamily="34" charset="0"/>
              <a:buChar char="•"/>
            </a:pPr>
            <a:endParaRPr lang="en-US" altLang="ko-KR" sz="1600" dirty="0"/>
          </a:p>
          <a:p>
            <a:pPr marL="285750" indent="-285750" latinLnBrk="1">
              <a:buFont typeface="Arial" pitchFamily="34" charset="0"/>
              <a:buChar char="•"/>
            </a:pPr>
            <a:r>
              <a:rPr lang="ko-KR" altLang="en-US" sz="1600" dirty="0" smtClean="0"/>
              <a:t>진료 등록 및 처방 구현</a:t>
            </a:r>
            <a:endParaRPr lang="en-US" altLang="ko-KR" sz="1600" dirty="0" smtClean="0"/>
          </a:p>
          <a:p>
            <a:pPr marL="285750" indent="-285750" latinLnBrk="1">
              <a:buFont typeface="Arial" pitchFamily="34" charset="0"/>
              <a:buChar char="•"/>
            </a:pPr>
            <a:endParaRPr lang="en-US" altLang="ko-KR" sz="1600" dirty="0"/>
          </a:p>
          <a:p>
            <a:pPr marL="285750" indent="-285750" latinLnBrk="1">
              <a:buFont typeface="Arial" pitchFamily="34" charset="0"/>
              <a:buChar char="•"/>
              <a:defRPr/>
            </a:pPr>
            <a:r>
              <a:rPr lang="ko-KR" altLang="en-US" sz="1600" dirty="0"/>
              <a:t>오류 검사 및 </a:t>
            </a:r>
            <a:r>
              <a:rPr lang="ko-KR" altLang="en-US" sz="1600" dirty="0" smtClean="0"/>
              <a:t>수정</a:t>
            </a:r>
            <a:endParaRPr lang="en-US" altLang="ko-KR" sz="1600" dirty="0" smtClean="0"/>
          </a:p>
          <a:p>
            <a:pPr marL="285750" indent="-285750" latinLnBrk="1">
              <a:buFont typeface="Arial" pitchFamily="34" charset="0"/>
              <a:buChar char="•"/>
              <a:defRPr/>
            </a:pPr>
            <a:endParaRPr lang="en-US" altLang="ko-KR" sz="1600" dirty="0"/>
          </a:p>
          <a:p>
            <a:pPr marL="285750" indent="-285750" latinLnBrk="1">
              <a:buFont typeface="Arial" pitchFamily="34" charset="0"/>
              <a:buChar char="•"/>
              <a:defRPr/>
            </a:pPr>
            <a:r>
              <a:rPr lang="en-US" altLang="ko-KR" sz="1600" dirty="0"/>
              <a:t>DB </a:t>
            </a:r>
            <a:r>
              <a:rPr lang="ko-KR" altLang="en-US" sz="1600" dirty="0"/>
              <a:t>논리 및 물리적 </a:t>
            </a:r>
            <a:r>
              <a:rPr lang="ko-KR" altLang="en-US" sz="1600" dirty="0" smtClean="0"/>
              <a:t>설계</a:t>
            </a:r>
            <a:endParaRPr lang="en-US" altLang="ko-KR" sz="1600" dirty="0" smtClean="0"/>
          </a:p>
          <a:p>
            <a:pPr marL="285750" indent="-285750" latinLnBrk="1">
              <a:buFont typeface="Arial" pitchFamily="34" charset="0"/>
              <a:buChar char="•"/>
              <a:defRPr/>
            </a:pPr>
            <a:endParaRPr lang="en-US" altLang="ko-KR" sz="1600" dirty="0"/>
          </a:p>
          <a:p>
            <a:pPr marL="285750" indent="-285750" latinLnBrk="1">
              <a:buFont typeface="Arial" pitchFamily="34" charset="0"/>
              <a:buChar char="•"/>
              <a:defRPr/>
            </a:pPr>
            <a:r>
              <a:rPr lang="en-US" altLang="ko-KR" sz="1600" dirty="0"/>
              <a:t>PPT</a:t>
            </a:r>
            <a:r>
              <a:rPr lang="ko-KR" altLang="en-US" sz="1600" dirty="0"/>
              <a:t>제작</a:t>
            </a:r>
            <a:endParaRPr lang="en-US" altLang="ko-KR" sz="1600" dirty="0"/>
          </a:p>
          <a:p>
            <a:pPr latinLnBrk="1"/>
            <a:endParaRPr lang="en-US" altLang="ko-KR" sz="1600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47505" y="2768022"/>
            <a:ext cx="332988" cy="279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94633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=""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메</a:t>
            </a:r>
            <a:r>
              <a:rPr lang="ko-KR" altLang="en-US" dirty="0" smtClean="0"/>
              <a:t>뉴 </a:t>
            </a:r>
            <a:r>
              <a:rPr lang="ko-KR" altLang="en-US" dirty="0"/>
              <a:t>구성도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7</a:t>
            </a:fld>
            <a:endParaRPr lang="ko-KR" altLang="en-US" dirty="0"/>
          </a:p>
        </p:txBody>
      </p:sp>
      <p:sp>
        <p:nvSpPr>
          <p:cNvPr id="2" name="타원 1"/>
          <p:cNvSpPr/>
          <p:nvPr/>
        </p:nvSpPr>
        <p:spPr>
          <a:xfrm>
            <a:off x="799070" y="2582565"/>
            <a:ext cx="1449860" cy="1392194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/>
          <p:cNvSpPr/>
          <p:nvPr/>
        </p:nvSpPr>
        <p:spPr>
          <a:xfrm>
            <a:off x="2953264" y="2578444"/>
            <a:ext cx="1449860" cy="1392194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5132173" y="2582565"/>
            <a:ext cx="1449860" cy="1392194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7294605" y="2578444"/>
            <a:ext cx="1449860" cy="1392194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9564129" y="2582565"/>
            <a:ext cx="1449860" cy="1392194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71371" y="2924719"/>
            <a:ext cx="505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Adobe Fangsong Std R" pitchFamily="18" charset="-128"/>
                <a:ea typeface="Adobe Fangsong Std R" pitchFamily="18" charset="-128"/>
              </a:rPr>
              <a:t>1</a:t>
            </a:r>
            <a:endParaRPr lang="ko-KR" altLang="en-US" sz="4000" dirty="0">
              <a:latin typeface="Adobe Fangsong Std R" pitchFamily="18" charset="-128"/>
              <a:ea typeface="Adobe 명조 Std M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25560" y="2924719"/>
            <a:ext cx="505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Adobe Fangsong Std R" pitchFamily="18" charset="-128"/>
                <a:ea typeface="Adobe Fangsong Std R" pitchFamily="18" charset="-128"/>
              </a:rPr>
              <a:t>2</a:t>
            </a:r>
            <a:endParaRPr lang="ko-KR" altLang="en-US" sz="4000" dirty="0">
              <a:latin typeface="Adobe Fangsong Std R" pitchFamily="18" charset="-128"/>
              <a:ea typeface="Adobe 명조 Std M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766901" y="2924719"/>
            <a:ext cx="505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atin typeface="Adobe Fangsong Std R" pitchFamily="18" charset="-128"/>
                <a:ea typeface="Adobe Fangsong Std R" pitchFamily="18" charset="-128"/>
              </a:rPr>
              <a:t>4</a:t>
            </a:r>
            <a:endParaRPr lang="ko-KR" altLang="en-US" sz="4000" dirty="0">
              <a:latin typeface="Adobe Fangsong Std R" pitchFamily="18" charset="-128"/>
              <a:ea typeface="Adobe 명조 Std M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604469" y="2924719"/>
            <a:ext cx="505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Adobe Fangsong Std R" pitchFamily="18" charset="-128"/>
                <a:ea typeface="Adobe Fangsong Std R" pitchFamily="18" charset="-128"/>
              </a:rPr>
              <a:t>3</a:t>
            </a:r>
            <a:endParaRPr lang="ko-KR" altLang="en-US" sz="4000" dirty="0">
              <a:latin typeface="Adobe Fangsong Std R" pitchFamily="18" charset="-128"/>
              <a:ea typeface="Adobe 명조 Std M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036425" y="2920598"/>
            <a:ext cx="505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Adobe Fangsong Std R" pitchFamily="18" charset="-128"/>
                <a:ea typeface="Adobe Fangsong Std R" pitchFamily="18" charset="-128"/>
              </a:rPr>
              <a:t>5</a:t>
            </a:r>
            <a:endParaRPr lang="ko-KR" altLang="en-US" sz="4000" dirty="0">
              <a:latin typeface="Adobe Fangsong Std R" pitchFamily="18" charset="-128"/>
              <a:ea typeface="Adobe 명조 Std M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0740" y="4444788"/>
            <a:ext cx="1606530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smtClean="0"/>
              <a:t>  메인 화면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 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로그인</a:t>
            </a:r>
            <a:r>
              <a:rPr lang="en-US" altLang="ko-KR" sz="1050" dirty="0" smtClean="0"/>
              <a:t> – </a:t>
            </a:r>
            <a:r>
              <a:rPr lang="ko-KR" altLang="en-US" sz="1050" dirty="0" smtClean="0"/>
              <a:t>사용자 등록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  <p:cxnSp>
        <p:nvCxnSpPr>
          <p:cNvPr id="30" name="직선 화살표 연결선 29"/>
          <p:cNvCxnSpPr/>
          <p:nvPr/>
        </p:nvCxnSpPr>
        <p:spPr>
          <a:xfrm flipH="1">
            <a:off x="1523997" y="3970638"/>
            <a:ext cx="8" cy="403654"/>
          </a:xfrm>
          <a:prstGeom prst="straightConnector1">
            <a:avLst/>
          </a:prstGeom>
          <a:ln w="1905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3678193" y="2120959"/>
            <a:ext cx="0" cy="461606"/>
          </a:xfrm>
          <a:prstGeom prst="straightConnector1">
            <a:avLst/>
          </a:prstGeom>
          <a:ln w="1905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V="1">
            <a:off x="8019534" y="2120959"/>
            <a:ext cx="0" cy="461606"/>
          </a:xfrm>
          <a:prstGeom prst="straightConnector1">
            <a:avLst/>
          </a:prstGeom>
          <a:ln w="1905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flipH="1">
            <a:off x="5852980" y="3974759"/>
            <a:ext cx="8" cy="403654"/>
          </a:xfrm>
          <a:prstGeom prst="straightConnector1">
            <a:avLst/>
          </a:prstGeom>
          <a:ln w="1905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H="1">
            <a:off x="10289059" y="3978880"/>
            <a:ext cx="8" cy="403654"/>
          </a:xfrm>
          <a:prstGeom prst="straightConnector1">
            <a:avLst/>
          </a:prstGeom>
          <a:ln w="1905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488191" y="390233"/>
            <a:ext cx="1386918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/>
              <a:t>병실 수속 관리 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050" dirty="0" smtClean="0"/>
              <a:t>      - </a:t>
            </a:r>
            <a:r>
              <a:rPr lang="ko-KR" altLang="en-US" sz="1050" dirty="0" smtClean="0"/>
              <a:t>병실 조회 </a:t>
            </a:r>
            <a:endParaRPr lang="en-US" altLang="ko-KR" sz="1050" dirty="0" smtClean="0"/>
          </a:p>
          <a:p>
            <a:pPr>
              <a:lnSpc>
                <a:spcPct val="150000"/>
              </a:lnSpc>
            </a:pPr>
            <a:r>
              <a:rPr lang="en-US" altLang="ko-KR" sz="1050" dirty="0" smtClean="0"/>
              <a:t>      - </a:t>
            </a:r>
            <a:r>
              <a:rPr lang="ko-KR" altLang="en-US" sz="1050" dirty="0" smtClean="0"/>
              <a:t>입</a:t>
            </a:r>
            <a:r>
              <a:rPr lang="en-US" altLang="ko-KR" sz="1050" dirty="0" smtClean="0"/>
              <a:t>.</a:t>
            </a:r>
            <a:r>
              <a:rPr lang="ko-KR" altLang="en-US" sz="1050" dirty="0" smtClean="0"/>
              <a:t>퇴원 등록</a:t>
            </a:r>
            <a:endParaRPr lang="en-US" altLang="ko-KR" sz="105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9784753" y="4622226"/>
            <a:ext cx="11945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/>
              <a:t>도움말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000" dirty="0" smtClean="0"/>
              <a:t>     - </a:t>
            </a:r>
            <a:r>
              <a:rPr lang="ko-KR" altLang="en-US" sz="1000" dirty="0" smtClean="0"/>
              <a:t>병원 정보 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ko-KR" altLang="en-US" sz="1000" dirty="0" smtClean="0"/>
              <a:t>     </a:t>
            </a:r>
            <a:r>
              <a:rPr lang="en-US" altLang="ko-KR" sz="1000" dirty="0" smtClean="0"/>
              <a:t>- </a:t>
            </a:r>
            <a:r>
              <a:rPr lang="ko-KR" altLang="en-US" sz="1000" dirty="0" smtClean="0"/>
              <a:t>프로그램 정보</a:t>
            </a:r>
            <a:endParaRPr lang="en-US" altLang="ko-KR" sz="1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7488191" y="1231184"/>
            <a:ext cx="1008609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/>
              <a:t>수납 관리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050" dirty="0" smtClean="0"/>
              <a:t>      - </a:t>
            </a:r>
            <a:r>
              <a:rPr lang="ko-KR" altLang="en-US" sz="1050" dirty="0" smtClean="0"/>
              <a:t>진료 수납</a:t>
            </a:r>
            <a:endParaRPr lang="en-US" altLang="ko-KR" sz="1050" dirty="0" smtClean="0"/>
          </a:p>
          <a:p>
            <a:pPr>
              <a:lnSpc>
                <a:spcPct val="150000"/>
              </a:lnSpc>
            </a:pPr>
            <a:r>
              <a:rPr lang="en-US" altLang="ko-KR" sz="1050" dirty="0" smtClean="0"/>
              <a:t>      - </a:t>
            </a:r>
            <a:r>
              <a:rPr lang="ko-KR" altLang="en-US" sz="1050" dirty="0" smtClean="0"/>
              <a:t>퇴원 수납</a:t>
            </a:r>
            <a:endParaRPr lang="en-US" altLang="ko-KR" sz="1050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5163644" y="4454848"/>
            <a:ext cx="1856598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/>
              <a:t>진료 예약</a:t>
            </a:r>
            <a:r>
              <a:rPr lang="en-US" altLang="ko-KR" sz="1200" dirty="0"/>
              <a:t>/</a:t>
            </a:r>
            <a:r>
              <a:rPr lang="ko-KR" altLang="en-US" sz="1200" dirty="0"/>
              <a:t>확인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50" dirty="0" smtClean="0"/>
              <a:t>      - </a:t>
            </a:r>
            <a:r>
              <a:rPr lang="ko-KR" altLang="en-US" sz="1050" dirty="0" smtClean="0"/>
              <a:t>스케</a:t>
            </a:r>
            <a:r>
              <a:rPr lang="ko-KR" altLang="en-US" sz="1050" dirty="0"/>
              <a:t>줄</a:t>
            </a:r>
            <a:r>
              <a:rPr lang="ko-KR" altLang="en-US" sz="1050" dirty="0" smtClean="0"/>
              <a:t> 조회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의사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환자</a:t>
            </a:r>
            <a:r>
              <a:rPr lang="en-US" altLang="ko-KR" sz="1050" dirty="0" smtClean="0"/>
              <a:t>)</a:t>
            </a:r>
            <a:r>
              <a:rPr lang="ko-KR" altLang="en-US" sz="1050" dirty="0" smtClean="0"/>
              <a:t> </a:t>
            </a:r>
            <a:endParaRPr lang="en-US" altLang="ko-KR" sz="1050" dirty="0" smtClean="0"/>
          </a:p>
          <a:p>
            <a:pPr>
              <a:lnSpc>
                <a:spcPct val="150000"/>
              </a:lnSpc>
            </a:pPr>
            <a:r>
              <a:rPr lang="en-US" altLang="ko-KR" sz="1050" dirty="0" smtClean="0"/>
              <a:t>      - </a:t>
            </a:r>
            <a:r>
              <a:rPr lang="ko-KR" altLang="en-US" sz="1050" dirty="0" smtClean="0"/>
              <a:t>진료 예약 등록</a:t>
            </a:r>
            <a:endParaRPr lang="en-US" altLang="ko-KR" sz="105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165139" y="5199282"/>
            <a:ext cx="1375698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/>
              <a:t>진료 등록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수속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  </a:t>
            </a:r>
            <a:r>
              <a:rPr lang="en-US" altLang="ko-KR" sz="1050" dirty="0" smtClean="0"/>
              <a:t>    - </a:t>
            </a:r>
            <a:r>
              <a:rPr lang="ko-KR" altLang="en-US" sz="1050" dirty="0" smtClean="0"/>
              <a:t>진료 등록</a:t>
            </a:r>
            <a:endParaRPr lang="en-US" altLang="ko-KR" sz="1050" dirty="0" smtClean="0"/>
          </a:p>
          <a:p>
            <a:pPr>
              <a:lnSpc>
                <a:spcPct val="150000"/>
              </a:lnSpc>
            </a:pPr>
            <a:r>
              <a:rPr lang="en-US" altLang="ko-KR" sz="1050" dirty="0" smtClean="0"/>
              <a:t>      - </a:t>
            </a:r>
            <a:r>
              <a:rPr lang="ko-KR" altLang="en-US" sz="1050" dirty="0" smtClean="0"/>
              <a:t>약 처방</a:t>
            </a:r>
            <a:endParaRPr lang="en-US" altLang="ko-KR" sz="105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799070" y="5199282"/>
            <a:ext cx="1308371" cy="611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/>
              <a:t>사용자 관리</a:t>
            </a:r>
            <a:r>
              <a:rPr lang="en-US" altLang="ko-KR" sz="1050" dirty="0" smtClean="0"/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R" sz="1050" dirty="0" smtClean="0"/>
              <a:t>      - </a:t>
            </a:r>
            <a:r>
              <a:rPr lang="ko-KR" altLang="en-US" sz="1050" dirty="0" smtClean="0"/>
              <a:t>사용자 조회</a:t>
            </a:r>
            <a:endParaRPr lang="en-US" altLang="ko-KR" sz="1050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3024008" y="398961"/>
            <a:ext cx="1308371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/>
              <a:t>환자 관리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050" dirty="0" smtClean="0"/>
              <a:t>      - </a:t>
            </a:r>
            <a:r>
              <a:rPr lang="ko-KR" altLang="en-US" sz="1050" dirty="0" smtClean="0"/>
              <a:t>환자 정보 등록</a:t>
            </a:r>
            <a:endParaRPr lang="en-US" altLang="ko-KR" sz="1050" dirty="0" smtClean="0"/>
          </a:p>
          <a:p>
            <a:pPr>
              <a:lnSpc>
                <a:spcPct val="150000"/>
              </a:lnSpc>
            </a:pPr>
            <a:r>
              <a:rPr lang="en-US" altLang="ko-KR" sz="1050" dirty="0" smtClean="0"/>
              <a:t>      - </a:t>
            </a:r>
            <a:r>
              <a:rPr lang="ko-KR" altLang="en-US" sz="1050" dirty="0" smtClean="0"/>
              <a:t>환자 정보 조회</a:t>
            </a:r>
            <a:endParaRPr lang="en-US" altLang="ko-KR" sz="1050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3024006" y="1231184"/>
            <a:ext cx="1308371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/>
              <a:t>의</a:t>
            </a:r>
            <a:r>
              <a:rPr lang="ko-KR" altLang="en-US" sz="1200" dirty="0"/>
              <a:t>사</a:t>
            </a:r>
            <a:r>
              <a:rPr lang="ko-KR" altLang="en-US" sz="1200" dirty="0" smtClean="0"/>
              <a:t> 관리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050" dirty="0" smtClean="0"/>
              <a:t>      - </a:t>
            </a:r>
            <a:r>
              <a:rPr lang="ko-KR" altLang="en-US" sz="1050" dirty="0" smtClean="0"/>
              <a:t>의</a:t>
            </a:r>
            <a:r>
              <a:rPr lang="ko-KR" altLang="en-US" sz="1050" dirty="0"/>
              <a:t>사</a:t>
            </a:r>
            <a:r>
              <a:rPr lang="ko-KR" altLang="en-US" sz="1050" dirty="0" smtClean="0"/>
              <a:t> 정보 등록</a:t>
            </a:r>
            <a:endParaRPr lang="en-US" altLang="ko-KR" sz="1050" dirty="0" smtClean="0"/>
          </a:p>
          <a:p>
            <a:pPr>
              <a:lnSpc>
                <a:spcPct val="150000"/>
              </a:lnSpc>
            </a:pPr>
            <a:r>
              <a:rPr lang="en-US" altLang="ko-KR" sz="1050" dirty="0" smtClean="0"/>
              <a:t>      - </a:t>
            </a:r>
            <a:r>
              <a:rPr lang="ko-KR" altLang="en-US" sz="1050" dirty="0" smtClean="0"/>
              <a:t>의</a:t>
            </a:r>
            <a:r>
              <a:rPr lang="ko-KR" altLang="en-US" sz="1050" dirty="0"/>
              <a:t>사</a:t>
            </a:r>
            <a:r>
              <a:rPr lang="ko-KR" altLang="en-US" sz="1050" dirty="0" smtClean="0"/>
              <a:t> 정보 조회</a:t>
            </a:r>
            <a:endParaRPr lang="en-US" altLang="ko-KR" sz="1050" dirty="0" smtClean="0"/>
          </a:p>
        </p:txBody>
      </p:sp>
    </p:spTree>
    <p:extLst>
      <p:ext uri="{BB962C8B-B14F-4D97-AF65-F5344CB8AC3E}">
        <p14:creationId xmlns:p14="http://schemas.microsoft.com/office/powerpoint/2010/main" xmlns="" val="160933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=""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DB</a:t>
            </a:r>
            <a:r>
              <a:rPr lang="ko-KR" altLang="en-US" dirty="0"/>
              <a:t> 설계 논리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8</a:t>
            </a:fld>
            <a:endParaRPr lang="ko-KR" altLang="en-US" dirty="0"/>
          </a:p>
        </p:txBody>
      </p:sp>
      <p:pic>
        <p:nvPicPr>
          <p:cNvPr id="2" name="Picture 2" descr="C:\Users\ezen-test\Desktop\프로젝트자료\자료\DB논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0875" y="1072905"/>
            <a:ext cx="9530250" cy="495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6079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=""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DB</a:t>
            </a:r>
            <a:r>
              <a:rPr lang="ko-KR" altLang="en-US" dirty="0"/>
              <a:t> 설계 </a:t>
            </a:r>
            <a:r>
              <a:rPr lang="ko-KR" altLang="en-US" dirty="0" smtClean="0"/>
              <a:t>물</a:t>
            </a:r>
            <a:r>
              <a:rPr lang="ko-KR" altLang="en-US" dirty="0"/>
              <a:t>리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9</a:t>
            </a:fld>
            <a:endParaRPr lang="ko-KR" altLang="en-US" dirty="0"/>
          </a:p>
        </p:txBody>
      </p:sp>
      <p:pic>
        <p:nvPicPr>
          <p:cNvPr id="2" name="Picture 2" descr="C:\Users\ezen-test\Desktop\프로젝트자료\자료\DB물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47103" y="934637"/>
            <a:ext cx="9697793" cy="498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7913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ustom 135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8E40C8"/>
      </a:accent1>
      <a:accent2>
        <a:srgbClr val="D1A458"/>
      </a:accent2>
      <a:accent3>
        <a:srgbClr val="219550"/>
      </a:accent3>
      <a:accent4>
        <a:srgbClr val="5AA2C8"/>
      </a:accent4>
      <a:accent5>
        <a:srgbClr val="D1737B"/>
      </a:accent5>
      <a:accent6>
        <a:srgbClr val="7B7931"/>
      </a:accent6>
      <a:hlink>
        <a:srgbClr val="8E40C8"/>
      </a:hlink>
      <a:folHlink>
        <a:srgbClr val="8E40C8"/>
      </a:folHlink>
    </a:clrScheme>
    <a:fontScheme name="Cambria-Calibri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_19716213_TF16411248" id="{C1DB8C75-C253-4029-ACF1-9097E6634952}" vid="{A0DF85C9-2E63-4513-BBD3-145C1EDDB0B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43E42B-7C8A-4AB1-9F29-E7D83A36D5D6}">
  <ds:schemaRefs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fb0879af-3eba-417a-a55a-ffe6dcd6ca77"/>
    <ds:schemaRef ds:uri="6dc4bcd6-49db-4c07-9060-8acfc67cef9f"/>
    <ds:schemaRef ds:uri="http://schemas.microsoft.com/sharepoint/v3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F655827-7CC1-40B1-BA1C-E9676D7EED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2D886B-64F4-4B92-AEA7-9F6CA9B832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아키텍처 피치 데크</Template>
  <TotalTime>0</TotalTime>
  <Words>2151</Words>
  <Application>Microsoft Office PowerPoint</Application>
  <PresentationFormat>사용자 지정</PresentationFormat>
  <Paragraphs>572</Paragraphs>
  <Slides>45</Slides>
  <Notes>45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6" baseType="lpstr">
      <vt:lpstr>Office 테마</vt:lpstr>
      <vt:lpstr>병원 업무 관리 프로그램</vt:lpstr>
      <vt:lpstr>프로젝트 목차</vt:lpstr>
      <vt:lpstr>프로그램 소개</vt:lpstr>
      <vt:lpstr>제작 일정</vt:lpstr>
      <vt:lpstr>개발 환경</vt:lpstr>
      <vt:lpstr>업무 분담</vt:lpstr>
      <vt:lpstr>메뉴 구성도</vt:lpstr>
      <vt:lpstr>DB 설계 논리</vt:lpstr>
      <vt:lpstr>DB 설계 물리</vt:lpstr>
      <vt:lpstr>DB 설계</vt:lpstr>
      <vt:lpstr>DB 설계</vt:lpstr>
      <vt:lpstr>DB 설계</vt:lpstr>
      <vt:lpstr>DB 설계</vt:lpstr>
      <vt:lpstr>DB 설계</vt:lpstr>
      <vt:lpstr>DB 설계</vt:lpstr>
      <vt:lpstr>스토리 보드 – (로그인 화면)</vt:lpstr>
      <vt:lpstr>스토리 보드 – (사용자 등록)</vt:lpstr>
      <vt:lpstr>스토리 보드 – (메인 화면)</vt:lpstr>
      <vt:lpstr>스토리 보드 – (사용자 관리)</vt:lpstr>
      <vt:lpstr>스토리 보드 – (도움말)</vt:lpstr>
      <vt:lpstr>스토리 보드 – (환자 정보 관리)</vt:lpstr>
      <vt:lpstr>스토리 보드 – (환자 정보 관리)</vt:lpstr>
      <vt:lpstr>스토리 보드 – (의사 관리)</vt:lpstr>
      <vt:lpstr>스토리 보드 – (의사 관리)</vt:lpstr>
      <vt:lpstr>스토리 보드 – (진료과 관리)</vt:lpstr>
      <vt:lpstr>스토리 보드 – (질병, 약품 관리)</vt:lpstr>
      <vt:lpstr>스토리 보드 – (진료예약)</vt:lpstr>
      <vt:lpstr>스토리 보드 – (진료예약)</vt:lpstr>
      <vt:lpstr>스토리 보드 – (진료예약)</vt:lpstr>
      <vt:lpstr>스토리 보드 – (예약 확인)</vt:lpstr>
      <vt:lpstr>스토리 보드 – (진료 등록/수속)</vt:lpstr>
      <vt:lpstr>스토리 보드 – (진료 등록/수속)</vt:lpstr>
      <vt:lpstr>스토리 보드 – (진료 등록/수속)</vt:lpstr>
      <vt:lpstr>스토리 보드 – (진료 등록/수속)</vt:lpstr>
      <vt:lpstr>스토리 보드 – (진료 등록/수속)</vt:lpstr>
      <vt:lpstr>스토리 보드 – (진료 등록/수속)</vt:lpstr>
      <vt:lpstr>스토리 보드 – (진료 등록/수속)</vt:lpstr>
      <vt:lpstr>스토리 보드 – (병실관리)</vt:lpstr>
      <vt:lpstr>스토리 보드 – (병실관리)</vt:lpstr>
      <vt:lpstr>스토리 보드 – (병실관리)</vt:lpstr>
      <vt:lpstr>스토리 보드 – (병실관리)</vt:lpstr>
      <vt:lpstr>스토리 보드 – (수납관리)</vt:lpstr>
      <vt:lpstr>스토리 보드 – (수납관리)</vt:lpstr>
      <vt:lpstr>스토리 보드 – (수납관리)</vt:lpstr>
      <vt:lpstr>감사합니다!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2019-04-24T12:33:03Z</dcterms:created>
  <dcterms:modified xsi:type="dcterms:W3CDTF">2019-10-23T12:42:34Z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